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16" r:id="rId2"/>
    <p:sldId id="317" r:id="rId3"/>
    <p:sldId id="318" r:id="rId4"/>
    <p:sldId id="319" r:id="rId5"/>
    <p:sldId id="320" r:id="rId6"/>
    <p:sldId id="385" r:id="rId7"/>
    <p:sldId id="378" r:id="rId8"/>
    <p:sldId id="380" r:id="rId9"/>
    <p:sldId id="381" r:id="rId10"/>
    <p:sldId id="382" r:id="rId11"/>
    <p:sldId id="383" r:id="rId12"/>
    <p:sldId id="379" r:id="rId13"/>
    <p:sldId id="384" r:id="rId14"/>
    <p:sldId id="321" r:id="rId15"/>
    <p:sldId id="345" r:id="rId16"/>
    <p:sldId id="322" r:id="rId17"/>
    <p:sldId id="323" r:id="rId18"/>
    <p:sldId id="333" r:id="rId19"/>
    <p:sldId id="332" r:id="rId20"/>
    <p:sldId id="308" r:id="rId21"/>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3" autoAdjust="0"/>
    <p:restoredTop sz="94434" autoAdjust="0"/>
  </p:normalViewPr>
  <p:slideViewPr>
    <p:cSldViewPr snapToGrid="0">
      <p:cViewPr varScale="1">
        <p:scale>
          <a:sx n="65" d="100"/>
          <a:sy n="65" d="100"/>
        </p:scale>
        <p:origin x="72" y="1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97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1" cy="4933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61C47E7C-DD6A-425F-9C92-A670A07EA607}" type="datetimeFigureOut">
              <a:rPr lang="en-US" smtClean="0"/>
              <a:pPr/>
              <a:t>9/19/2018</a:t>
            </a:fld>
            <a:endParaRPr lang="en-US" dirty="0"/>
          </a:p>
        </p:txBody>
      </p:sp>
      <p:sp>
        <p:nvSpPr>
          <p:cNvPr id="4" name="Footer Placeholder 3"/>
          <p:cNvSpPr>
            <a:spLocks noGrp="1"/>
          </p:cNvSpPr>
          <p:nvPr>
            <p:ph type="ftr" sz="quarter" idx="2"/>
          </p:nvPr>
        </p:nvSpPr>
        <p:spPr>
          <a:xfrm>
            <a:off x="1" y="9371285"/>
            <a:ext cx="2918831" cy="49331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2315EFBD-9017-4B4C-A1E5-5DF4206211C9}" type="slidenum">
              <a:rPr lang="en-US" smtClean="0"/>
              <a:pPr/>
              <a:t>‹#›</a:t>
            </a:fld>
            <a:endParaRPr lang="en-US" dirty="0"/>
          </a:p>
        </p:txBody>
      </p:sp>
    </p:spTree>
    <p:extLst>
      <p:ext uri="{BB962C8B-B14F-4D97-AF65-F5344CB8AC3E}">
        <p14:creationId xmlns:p14="http://schemas.microsoft.com/office/powerpoint/2010/main" val="35054933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1" cy="4933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7490AC2-F37E-44A6-BB25-0EA770EAF1FE}" type="datetimeFigureOut">
              <a:rPr lang="en-US" smtClean="0"/>
              <a:pPr/>
              <a:t>9/19/2018</a:t>
            </a:fld>
            <a:endParaRPr lang="en-US" dirty="0"/>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577" y="4686500"/>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371285"/>
            <a:ext cx="2918831" cy="49331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669AABF-B0FD-4DB0-ACB6-D939194A3703}" type="slidenum">
              <a:rPr lang="en-US" smtClean="0"/>
              <a:pPr/>
              <a:t>‹#›</a:t>
            </a:fld>
            <a:endParaRPr lang="en-US" dirty="0"/>
          </a:p>
        </p:txBody>
      </p:sp>
    </p:spTree>
    <p:extLst>
      <p:ext uri="{BB962C8B-B14F-4D97-AF65-F5344CB8AC3E}">
        <p14:creationId xmlns:p14="http://schemas.microsoft.com/office/powerpoint/2010/main" val="3235922"/>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896168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760813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647177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39205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01580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830868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334897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817931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1756027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367046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773211-A8A0-4BBF-8DF9-7DBBDEA5BB17}" type="datetimeFigureOut">
              <a:rPr lang="en-US" smtClean="0"/>
              <a:pPr/>
              <a:t>9/19/2018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2645799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73211-A8A0-4BBF-8DF9-7DBBDEA5BB17}" type="datetimeFigureOut">
              <a:rPr lang="en-US" smtClean="0"/>
              <a:pPr/>
              <a:t>9/19/2018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E808D-6C0F-4A4F-A1A9-31108E4D9703}" type="slidenum">
              <a:rPr lang="en-US" smtClean="0"/>
              <a:pPr/>
              <a:t>‹#›</a:t>
            </a:fld>
            <a:endParaRPr lang="en-US" dirty="0"/>
          </a:p>
        </p:txBody>
      </p:sp>
    </p:spTree>
    <p:extLst>
      <p:ext uri="{BB962C8B-B14F-4D97-AF65-F5344CB8AC3E}">
        <p14:creationId xmlns:p14="http://schemas.microsoft.com/office/powerpoint/2010/main" val="969086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090" y="929147"/>
            <a:ext cx="10515600" cy="5737123"/>
          </a:xfrm>
        </p:spPr>
        <p:txBody>
          <a:bodyPr>
            <a:noAutofit/>
          </a:bodyPr>
          <a:lstStyle/>
          <a:p>
            <a:pPr algn="ctr"/>
            <a:r>
              <a:rPr lang="en-US" sz="6000" b="1" u="sng" dirty="0">
                <a:solidFill>
                  <a:schemeClr val="accent5">
                    <a:lumMod val="75000"/>
                  </a:schemeClr>
                </a:solidFill>
                <a:latin typeface="Algerian" pitchFamily="82" charset="0"/>
              </a:rPr>
              <a:t>Bankers’ </a:t>
            </a:r>
            <a:r>
              <a:rPr lang="en-US" sz="6000" b="1" u="sng" dirty="0" smtClean="0">
                <a:solidFill>
                  <a:schemeClr val="accent5">
                    <a:lumMod val="75000"/>
                  </a:schemeClr>
                </a:solidFill>
                <a:latin typeface="Algerian" pitchFamily="82" charset="0"/>
              </a:rPr>
              <a:t>Perspective</a:t>
            </a:r>
            <a:br>
              <a:rPr lang="en-US" sz="6000" b="1" u="sng" dirty="0" smtClean="0">
                <a:solidFill>
                  <a:schemeClr val="accent5">
                    <a:lumMod val="75000"/>
                  </a:schemeClr>
                </a:solidFill>
                <a:latin typeface="Algerian" pitchFamily="82" charset="0"/>
              </a:rPr>
            </a:br>
            <a:r>
              <a:rPr lang="en-US" sz="6000" b="1" u="sng" dirty="0" smtClean="0">
                <a:solidFill>
                  <a:schemeClr val="accent5">
                    <a:lumMod val="75000"/>
                  </a:schemeClr>
                </a:solidFill>
                <a:latin typeface="Algerian" pitchFamily="82" charset="0"/>
              </a:rPr>
              <a:t>ON</a:t>
            </a:r>
            <a:br>
              <a:rPr lang="en-US" sz="6000" b="1" u="sng" dirty="0" smtClean="0">
                <a:solidFill>
                  <a:schemeClr val="accent5">
                    <a:lumMod val="75000"/>
                  </a:schemeClr>
                </a:solidFill>
                <a:latin typeface="Algerian" pitchFamily="82" charset="0"/>
              </a:rPr>
            </a:br>
            <a:r>
              <a:rPr lang="en-US" sz="6000" b="1" u="sng" dirty="0" smtClean="0">
                <a:solidFill>
                  <a:schemeClr val="accent5">
                    <a:lumMod val="75000"/>
                  </a:schemeClr>
                </a:solidFill>
                <a:latin typeface="Algerian" pitchFamily="82" charset="0"/>
              </a:rPr>
              <a:t>IBC, 2016</a:t>
            </a:r>
            <a:r>
              <a:rPr lang="en-US" sz="2400" u="sng" dirty="0">
                <a:latin typeface="Arial Rounded MT Bold" panose="020F0704030504030204" pitchFamily="34" charset="0"/>
              </a:rPr>
              <a:t/>
            </a:r>
            <a:br>
              <a:rPr lang="en-US" sz="2400" u="sng" dirty="0">
                <a:latin typeface="Arial Rounded MT Bold" panose="020F0704030504030204" pitchFamily="34" charset="0"/>
              </a:rPr>
            </a:br>
            <a:r>
              <a:rPr lang="en-US" sz="6600" b="1" dirty="0" smtClean="0">
                <a:solidFill>
                  <a:schemeClr val="accent5"/>
                </a:solidFill>
                <a:latin typeface="Algerian" panose="04020705040A02060702" pitchFamily="82" charset="0"/>
              </a:rPr>
              <a:t/>
            </a:r>
            <a:br>
              <a:rPr lang="en-US" sz="6600" b="1" dirty="0" smtClean="0">
                <a:solidFill>
                  <a:schemeClr val="accent5"/>
                </a:solidFill>
                <a:latin typeface="Algerian" panose="04020705040A02060702" pitchFamily="82" charset="0"/>
              </a:rPr>
            </a:br>
            <a:r>
              <a:rPr lang="en-US" sz="2400" u="sng" dirty="0" smtClean="0">
                <a:latin typeface="Arial Rounded MT Bold" panose="020F0704030504030204" pitchFamily="34" charset="0"/>
              </a:rPr>
              <a:t>PRESENTER</a:t>
            </a:r>
            <a:r>
              <a:rPr lang="en-US" sz="2400" u="sng" dirty="0">
                <a:latin typeface="Arial Rounded MT Bold" panose="020F0704030504030204" pitchFamily="34" charset="0"/>
              </a:rPr>
              <a:t/>
            </a:r>
            <a:br>
              <a:rPr lang="en-US" sz="2400" u="sng" dirty="0">
                <a:latin typeface="Arial Rounded MT Bold" panose="020F0704030504030204" pitchFamily="34" charset="0"/>
              </a:rPr>
            </a:br>
            <a:r>
              <a:rPr lang="en-US" sz="2400" u="sng" dirty="0"/>
              <a:t/>
            </a:r>
            <a:br>
              <a:rPr lang="en-US" sz="2400" u="sng" dirty="0"/>
            </a:br>
            <a:r>
              <a:rPr lang="en-US" sz="2800" b="1" dirty="0">
                <a:latin typeface="Arial Rounded MT Bold" panose="020F0704030504030204" pitchFamily="34" charset="0"/>
              </a:rPr>
              <a:t>Deepak </a:t>
            </a:r>
            <a:r>
              <a:rPr lang="en-US" sz="2800" b="1" dirty="0" err="1">
                <a:latin typeface="Arial Rounded MT Bold" panose="020F0704030504030204" pitchFamily="34" charset="0"/>
              </a:rPr>
              <a:t>Maini</a:t>
            </a:r>
            <a:r>
              <a:rPr lang="en-US" sz="2800" b="1" dirty="0">
                <a:latin typeface="Arial Rounded MT Bold" panose="020F0704030504030204" pitchFamily="34" charset="0"/>
              </a:rPr>
              <a:t> - Insolvency professional</a:t>
            </a:r>
            <a:br>
              <a:rPr lang="en-US" sz="2800" b="1" dirty="0">
                <a:latin typeface="Arial Rounded MT Bold" panose="020F0704030504030204" pitchFamily="34" charset="0"/>
              </a:rPr>
            </a:br>
            <a:r>
              <a:rPr lang="en-US" sz="2800" b="1" dirty="0">
                <a:latin typeface="Arial Rounded MT Bold" panose="020F0704030504030204" pitchFamily="34" charset="0"/>
              </a:rPr>
              <a:t>Ex GM – Punjab &amp; Sind Bank</a:t>
            </a:r>
            <a:br>
              <a:rPr lang="en-US" sz="2800" b="1" dirty="0">
                <a:latin typeface="Arial Rounded MT Bold" panose="020F0704030504030204" pitchFamily="34" charset="0"/>
              </a:rPr>
            </a:br>
            <a:r>
              <a:rPr lang="en-US" sz="2800" b="1" dirty="0"/>
              <a:t/>
            </a:r>
            <a:br>
              <a:rPr lang="en-US" sz="2800" b="1" dirty="0"/>
            </a:br>
            <a:r>
              <a:rPr lang="en-US" sz="2400" dirty="0">
                <a:latin typeface="Arial Rounded MT Bold" panose="020F0704030504030204" pitchFamily="34" charset="0"/>
              </a:rPr>
              <a:t>Partner in ASC INSOLVENCY SERVICES LLP </a:t>
            </a:r>
            <a:br>
              <a:rPr lang="en-US" sz="2400" dirty="0">
                <a:latin typeface="Arial Rounded MT Bold" panose="020F0704030504030204" pitchFamily="34" charset="0"/>
              </a:rPr>
            </a:br>
            <a:r>
              <a:rPr lang="en-US" sz="2400" dirty="0">
                <a:latin typeface="Arial Rounded MT Bold" panose="020F0704030504030204" pitchFamily="34" charset="0"/>
              </a:rPr>
              <a:t>IPE registered with IBBI</a:t>
            </a:r>
            <a:br>
              <a:rPr lang="en-US" sz="2400" dirty="0">
                <a:latin typeface="Arial Rounded MT Bold" panose="020F0704030504030204" pitchFamily="34" charset="0"/>
              </a:rPr>
            </a:br>
            <a:r>
              <a:rPr lang="en-US" sz="2400" dirty="0">
                <a:latin typeface="Arial Rounded MT Bold" panose="020F0704030504030204" pitchFamily="34" charset="0"/>
              </a:rPr>
              <a:t>(Part of ASC GROUP)</a:t>
            </a:r>
            <a:br>
              <a:rPr lang="en-US" sz="2400" dirty="0">
                <a:latin typeface="Arial Rounded MT Bold" panose="020F0704030504030204" pitchFamily="34" charset="0"/>
              </a:rPr>
            </a:br>
            <a:r>
              <a:rPr lang="en-US" sz="6600" b="1" dirty="0"/>
              <a:t/>
            </a:r>
            <a:br>
              <a:rPr lang="en-US" sz="6600" b="1" dirty="0"/>
            </a:br>
            <a:endParaRPr lang="en-US" sz="2400" b="1" u="sng" dirty="0">
              <a:solidFill>
                <a:schemeClr val="accent5">
                  <a:lumMod val="75000"/>
                </a:schemeClr>
              </a:solidFill>
              <a:latin typeface="Georgia" panose="02040502050405020303"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076813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186" y="1097477"/>
            <a:ext cx="10683231" cy="785913"/>
          </a:xfrm>
        </p:spPr>
        <p:txBody>
          <a:bodyPr>
            <a:normAutofit fontScale="90000"/>
          </a:bodyPr>
          <a:lstStyle/>
          <a:p>
            <a:r>
              <a:rPr lang="en-US" sz="3600" dirty="0" smtClean="0">
                <a:solidFill>
                  <a:schemeClr val="accent5">
                    <a:lumMod val="75000"/>
                  </a:schemeClr>
                </a:solidFill>
                <a:latin typeface="Britannic Bold" panose="020B0903060703020204" pitchFamily="34" charset="0"/>
              </a:rPr>
              <a:t>Examination of </a:t>
            </a:r>
            <a:r>
              <a:rPr lang="en-US" sz="4000" dirty="0" smtClean="0">
                <a:solidFill>
                  <a:schemeClr val="accent5">
                    <a:lumMod val="75000"/>
                  </a:schemeClr>
                </a:solidFill>
                <a:latin typeface="Britannic Bold" panose="020B0903060703020204" pitchFamily="34" charset="0"/>
              </a:rPr>
              <a:t>feasibility</a:t>
            </a:r>
            <a:r>
              <a:rPr lang="en-US" sz="3600" dirty="0" smtClean="0">
                <a:solidFill>
                  <a:schemeClr val="accent5">
                    <a:lumMod val="75000"/>
                  </a:schemeClr>
                </a:solidFill>
                <a:latin typeface="Britannic Bold" panose="020B0903060703020204" pitchFamily="34" charset="0"/>
              </a:rPr>
              <a:t> &amp; Viability {section: 30(4)}</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2209032"/>
            <a:ext cx="10515600" cy="3967930"/>
          </a:xfrm>
        </p:spPr>
        <p:txBody>
          <a:bodyPr>
            <a:normAutofit fontScale="92500" lnSpcReduction="20000"/>
          </a:bodyPr>
          <a:lstStyle/>
          <a:p>
            <a:pPr algn="just"/>
            <a:r>
              <a:rPr lang="en-US" b="1" dirty="0" smtClean="0"/>
              <a:t>Primary responsibility cast upon COC</a:t>
            </a:r>
          </a:p>
          <a:p>
            <a:pPr algn="just"/>
            <a:r>
              <a:rPr lang="en-US" b="1" dirty="0" smtClean="0"/>
              <a:t>Bankers are sufficiently trained to do this, should n’t be problem for them</a:t>
            </a:r>
          </a:p>
          <a:p>
            <a:pPr algn="just"/>
            <a:r>
              <a:rPr lang="en-US" b="1" dirty="0" smtClean="0"/>
              <a:t>Look at the cash flows, whether reasonable chance of achieving them, compare it with unit of same </a:t>
            </a:r>
            <a:r>
              <a:rPr lang="en-US" b="1" dirty="0" smtClean="0"/>
              <a:t>size </a:t>
            </a:r>
            <a:r>
              <a:rPr lang="en-US" b="1" dirty="0" smtClean="0"/>
              <a:t>in same Industry, Are </a:t>
            </a:r>
            <a:r>
              <a:rPr lang="en-US" b="1" smtClean="0"/>
              <a:t>cash flow</a:t>
            </a:r>
            <a:r>
              <a:rPr lang="en-US" b="1" smtClean="0"/>
              <a:t> </a:t>
            </a:r>
            <a:r>
              <a:rPr lang="en-US" b="1" dirty="0" smtClean="0"/>
              <a:t>not </a:t>
            </a:r>
            <a:r>
              <a:rPr lang="en-US" b="1" smtClean="0"/>
              <a:t>over </a:t>
            </a:r>
            <a:r>
              <a:rPr lang="en-US" b="1" smtClean="0"/>
              <a:t>stated?</a:t>
            </a:r>
            <a:endParaRPr lang="en-US" b="1" dirty="0" smtClean="0"/>
          </a:p>
          <a:p>
            <a:pPr algn="just"/>
            <a:r>
              <a:rPr lang="en-US" b="1" dirty="0" smtClean="0"/>
              <a:t>But proper reason &amp; justification have to be recorded.</a:t>
            </a:r>
          </a:p>
          <a:p>
            <a:pPr marL="0" indent="0" algn="ctr">
              <a:buNone/>
            </a:pPr>
            <a:r>
              <a:rPr lang="en-US" sz="3200" b="1" dirty="0" smtClean="0">
                <a:solidFill>
                  <a:schemeClr val="accent5">
                    <a:lumMod val="75000"/>
                  </a:schemeClr>
                </a:solidFill>
                <a:latin typeface="Britannic Bold" panose="020B0903060703020204" pitchFamily="34" charset="0"/>
              </a:rPr>
              <a:t>Extension of CIRP Period</a:t>
            </a:r>
          </a:p>
          <a:p>
            <a:r>
              <a:rPr lang="en-US" b="1" dirty="0" smtClean="0"/>
              <a:t>Prerogative  of COC</a:t>
            </a:r>
          </a:p>
          <a:p>
            <a:r>
              <a:rPr lang="en-US" b="1" dirty="0" smtClean="0"/>
              <a:t>Reason why 180 days were in-sufficient are to be recorded.</a:t>
            </a:r>
          </a:p>
          <a:p>
            <a:r>
              <a:rPr lang="en-US" b="1" dirty="0" smtClean="0"/>
              <a:t>Direction by COC to RP to request NCLT.</a:t>
            </a:r>
            <a:endParaRPr lang="en-US" b="1" dirty="0"/>
          </a:p>
          <a:p>
            <a:pPr marL="0" indent="0" algn="just">
              <a:buNone/>
            </a:pP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75734"/>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800027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185" y="103030"/>
            <a:ext cx="10683231" cy="1452816"/>
          </a:xfrm>
        </p:spPr>
        <p:txBody>
          <a:bodyPr>
            <a:normAutofit/>
          </a:bodyPr>
          <a:lstStyle/>
          <a:p>
            <a:pPr algn="ctr"/>
            <a:r>
              <a:rPr lang="en-US" sz="3600" dirty="0" smtClean="0">
                <a:solidFill>
                  <a:schemeClr val="accent5">
                    <a:lumMod val="75000"/>
                  </a:schemeClr>
                </a:solidFill>
                <a:latin typeface="Britannic Bold" panose="020B0903060703020204" pitchFamily="34" charset="0"/>
              </a:rPr>
              <a:t>Negotiations with PRAs for modifications, amendment in the RP</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1883391"/>
            <a:ext cx="10515600" cy="4293572"/>
          </a:xfrm>
        </p:spPr>
        <p:txBody>
          <a:bodyPr>
            <a:normAutofit/>
          </a:bodyPr>
          <a:lstStyle/>
          <a:p>
            <a:pPr algn="just"/>
            <a:r>
              <a:rPr lang="en-US" b="1" dirty="0" smtClean="0"/>
              <a:t>Presentation of RP by PRAs before COC</a:t>
            </a:r>
          </a:p>
          <a:p>
            <a:pPr algn="just"/>
            <a:r>
              <a:rPr lang="en-US" b="1" dirty="0" smtClean="0"/>
              <a:t>Can ask for modification &amp; amendments in plans.</a:t>
            </a:r>
          </a:p>
          <a:p>
            <a:pPr algn="just"/>
            <a:r>
              <a:rPr lang="en-US" b="1" dirty="0" smtClean="0"/>
              <a:t>Can also negotiate.</a:t>
            </a:r>
          </a:p>
          <a:p>
            <a:pPr algn="just"/>
            <a:r>
              <a:rPr lang="en-US" b="1" dirty="0" smtClean="0"/>
              <a:t> Finalize a plan</a:t>
            </a:r>
          </a:p>
          <a:p>
            <a:pPr marL="0" indent="0" algn="ctr">
              <a:buNone/>
            </a:pPr>
            <a:r>
              <a:rPr lang="en-US" sz="3600" b="1" dirty="0" smtClean="0">
                <a:solidFill>
                  <a:schemeClr val="accent5">
                    <a:lumMod val="75000"/>
                  </a:schemeClr>
                </a:solidFill>
                <a:latin typeface="Britannic Bold" panose="020B0903060703020204" pitchFamily="34" charset="0"/>
              </a:rPr>
              <a:t>Approval of Resolution Plan</a:t>
            </a:r>
          </a:p>
          <a:p>
            <a:pPr algn="just"/>
            <a:r>
              <a:rPr lang="en-US" b="1" dirty="0" smtClean="0"/>
              <a:t>COC to evaluate RPs strictly as EM to identify best RP, and may approve with such modification – as it deems fit.</a:t>
            </a:r>
          </a:p>
          <a:p>
            <a:pPr algn="just"/>
            <a:r>
              <a:rPr lang="en-US" b="1" dirty="0" smtClean="0"/>
              <a:t>COC to record for approving or rejecting CIRP.</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029598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039" y="373171"/>
            <a:ext cx="10515600" cy="1325563"/>
          </a:xfrm>
        </p:spPr>
        <p:txBody>
          <a:bodyPr>
            <a:normAutofit/>
          </a:bodyPr>
          <a:lstStyle/>
          <a:p>
            <a:pPr algn="ctr"/>
            <a:r>
              <a:rPr lang="en-US" sz="3600" dirty="0" smtClean="0">
                <a:solidFill>
                  <a:schemeClr val="accent5">
                    <a:lumMod val="75000"/>
                  </a:schemeClr>
                </a:solidFill>
                <a:latin typeface="Britannic Bold" panose="020B0903060703020204" pitchFamily="34" charset="0"/>
              </a:rPr>
              <a:t>IBBI – Circular – Dated- 10/08/2018</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1484726"/>
            <a:ext cx="10515600" cy="5373274"/>
          </a:xfrm>
        </p:spPr>
        <p:txBody>
          <a:bodyPr>
            <a:normAutofit fontScale="92500" lnSpcReduction="20000"/>
          </a:bodyPr>
          <a:lstStyle/>
          <a:p>
            <a:pPr marL="0" indent="0" algn="just">
              <a:buNone/>
            </a:pPr>
            <a:r>
              <a:rPr lang="en-US" b="1" dirty="0" smtClean="0"/>
              <a:t>“ IRP/RP is directed that he shall in every notice of </a:t>
            </a:r>
            <a:r>
              <a:rPr lang="en-US" b="1" dirty="0" err="1" smtClean="0"/>
              <a:t>CoC</a:t>
            </a:r>
            <a:r>
              <a:rPr lang="en-US" b="1" dirty="0" smtClean="0"/>
              <a:t> meeting- require that they must be represented in </a:t>
            </a:r>
            <a:r>
              <a:rPr lang="en-US" b="1" dirty="0" err="1" smtClean="0"/>
              <a:t>CoC</a:t>
            </a:r>
            <a:r>
              <a:rPr lang="en-US" b="1" dirty="0" smtClean="0"/>
              <a:t> by such persons who are competent &amp; authorized to take decisions on the spot without deferring decisions for want of any internal approval from FCs.”</a:t>
            </a:r>
          </a:p>
          <a:p>
            <a:pPr marL="0" indent="0" algn="just">
              <a:buNone/>
            </a:pPr>
            <a:endParaRPr lang="en-US" b="1" dirty="0"/>
          </a:p>
          <a:p>
            <a:pPr marL="0" indent="0" algn="ctr">
              <a:buNone/>
            </a:pPr>
            <a:r>
              <a:rPr lang="en-US" sz="3200" dirty="0" smtClean="0">
                <a:solidFill>
                  <a:schemeClr val="accent5">
                    <a:lumMod val="75000"/>
                  </a:schemeClr>
                </a:solidFill>
                <a:latin typeface="Britannic Bold" panose="020B0903060703020204" pitchFamily="34" charset="0"/>
              </a:rPr>
              <a:t>Voting Committee </a:t>
            </a:r>
          </a:p>
          <a:p>
            <a:pPr marL="0" indent="0">
              <a:buNone/>
            </a:pPr>
            <a:r>
              <a:rPr lang="en-US" sz="3200" b="1" dirty="0" smtClean="0"/>
              <a:t>Regulation- 25 (3)- </a:t>
            </a:r>
            <a:r>
              <a:rPr lang="en-US" sz="3200" dirty="0" smtClean="0"/>
              <a:t>The resolution professional shall take vote of members of </a:t>
            </a:r>
            <a:r>
              <a:rPr lang="en-US" sz="3200" dirty="0" err="1" smtClean="0"/>
              <a:t>CoC</a:t>
            </a:r>
            <a:r>
              <a:rPr lang="en-US" sz="3200" dirty="0" smtClean="0"/>
              <a:t> present in the meeting, on items listed for voting after discussion.</a:t>
            </a:r>
          </a:p>
          <a:p>
            <a:pPr marL="0" indent="0">
              <a:buNone/>
            </a:pPr>
            <a:r>
              <a:rPr lang="en-US" sz="3200" b="1" dirty="0" smtClean="0"/>
              <a:t>Regulation- 25 (4)- </a:t>
            </a:r>
            <a:r>
              <a:rPr lang="en-US" sz="3200" dirty="0" smtClean="0"/>
              <a:t>At conclusion of meeting, Professional shall announce decisions taken, members who voted for or against, or abstained.</a:t>
            </a:r>
          </a:p>
          <a:p>
            <a:pPr marL="0" indent="0">
              <a:buNone/>
            </a:pPr>
            <a:r>
              <a:rPr lang="en-US" sz="3200" b="1" dirty="0" smtClean="0"/>
              <a:t>Regulation- 25 (5) (2)- </a:t>
            </a:r>
            <a:r>
              <a:rPr lang="en-US" sz="3200" dirty="0" smtClean="0"/>
              <a:t>Seek a vote of members who did not vote – by electronic voting systems.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1231813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039" y="373171"/>
            <a:ext cx="10515600" cy="1325563"/>
          </a:xfrm>
        </p:spPr>
        <p:txBody>
          <a:bodyPr>
            <a:normAutofit/>
          </a:bodyPr>
          <a:lstStyle/>
          <a:p>
            <a:pPr algn="ctr"/>
            <a:r>
              <a:rPr lang="en-US" sz="3600" dirty="0" smtClean="0">
                <a:solidFill>
                  <a:schemeClr val="accent5">
                    <a:lumMod val="75000"/>
                  </a:schemeClr>
                </a:solidFill>
                <a:latin typeface="Britannic Bold" panose="020B0903060703020204" pitchFamily="34" charset="0"/>
              </a:rPr>
              <a:t>Co-operation between IRP/RP &amp; </a:t>
            </a:r>
            <a:r>
              <a:rPr lang="en-US" sz="3600" dirty="0" err="1" smtClean="0">
                <a:solidFill>
                  <a:schemeClr val="accent5">
                    <a:lumMod val="75000"/>
                  </a:schemeClr>
                </a:solidFill>
                <a:latin typeface="Britannic Bold" panose="020B0903060703020204" pitchFamily="34" charset="0"/>
              </a:rPr>
              <a:t>CoC</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1484726"/>
            <a:ext cx="10515600" cy="5373274"/>
          </a:xfrm>
        </p:spPr>
        <p:txBody>
          <a:bodyPr>
            <a:normAutofit fontScale="92500" lnSpcReduction="10000"/>
          </a:bodyPr>
          <a:lstStyle/>
          <a:p>
            <a:pPr algn="just"/>
            <a:r>
              <a:rPr lang="en-US" sz="3200" dirty="0" smtClean="0"/>
              <a:t>The tendency of Bankers to negotiate fees of IRP/RP very hard.</a:t>
            </a:r>
          </a:p>
          <a:p>
            <a:pPr algn="just"/>
            <a:r>
              <a:rPr lang="en-US" sz="3200" dirty="0" smtClean="0"/>
              <a:t>They must appreciate that IRP/RP- is to act CEO of a troubled company.</a:t>
            </a:r>
          </a:p>
          <a:p>
            <a:pPr algn="just"/>
            <a:r>
              <a:rPr lang="en-US" sz="3200" dirty="0" smtClean="0"/>
              <a:t>Logically professional fees of IRP/RP showed be equal to what CEO is drawing </a:t>
            </a:r>
          </a:p>
          <a:p>
            <a:pPr algn="just"/>
            <a:r>
              <a:rPr lang="en-US" sz="3200" dirty="0" smtClean="0"/>
              <a:t>It runs into </a:t>
            </a:r>
            <a:r>
              <a:rPr lang="en-US" sz="3200" dirty="0" err="1" smtClean="0"/>
              <a:t>crores</a:t>
            </a:r>
            <a:r>
              <a:rPr lang="en-US" sz="3200" dirty="0" smtClean="0"/>
              <a:t>, when promoters were in control</a:t>
            </a:r>
          </a:p>
          <a:p>
            <a:pPr algn="just"/>
            <a:r>
              <a:rPr lang="en-US" sz="3200" dirty="0" smtClean="0"/>
              <a:t>But Bankers negotiate it 2-3 </a:t>
            </a:r>
            <a:r>
              <a:rPr lang="en-US" sz="3200" dirty="0" err="1" smtClean="0"/>
              <a:t>Lacs</a:t>
            </a:r>
            <a:r>
              <a:rPr lang="en-US" sz="3200" dirty="0" smtClean="0"/>
              <a:t>, including cost for team of IRP</a:t>
            </a:r>
          </a:p>
          <a:p>
            <a:pPr algn="just"/>
            <a:r>
              <a:rPr lang="en-US" sz="3200" dirty="0" smtClean="0"/>
              <a:t>Having understood the quality &amp; quantum of work bankers should be reasonable so that fees doesn’t become unviable for IRP/RP</a:t>
            </a:r>
          </a:p>
          <a:p>
            <a:pPr algn="just"/>
            <a:r>
              <a:rPr lang="en-US" sz="3200" dirty="0" smtClean="0"/>
              <a:t>In return, RP will feel motivated to get best Resolution Plan, with least hair cuts for Bankers.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245309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2"/>
            <a:ext cx="10515600" cy="1484626"/>
          </a:xfrm>
        </p:spPr>
        <p:txBody>
          <a:bodyPr>
            <a:normAutofit/>
          </a:bodyPr>
          <a:lstStyle/>
          <a:p>
            <a:pPr algn="ctr"/>
            <a:r>
              <a:rPr lang="en-US" sz="3600" dirty="0">
                <a:solidFill>
                  <a:schemeClr val="accent5">
                    <a:lumMod val="75000"/>
                  </a:schemeClr>
                </a:solidFill>
                <a:latin typeface="Britannic Bold" panose="020B0903060703020204" pitchFamily="34" charset="0"/>
              </a:rPr>
              <a:t>Advantages to Banks/Country</a:t>
            </a:r>
          </a:p>
        </p:txBody>
      </p:sp>
      <p:sp>
        <p:nvSpPr>
          <p:cNvPr id="3" name="Content Placeholder 2"/>
          <p:cNvSpPr>
            <a:spLocks noGrp="1"/>
          </p:cNvSpPr>
          <p:nvPr>
            <p:ph idx="1"/>
          </p:nvPr>
        </p:nvSpPr>
        <p:spPr>
          <a:xfrm>
            <a:off x="838200" y="1481070"/>
            <a:ext cx="10515600" cy="4695893"/>
          </a:xfrm>
        </p:spPr>
        <p:txBody>
          <a:bodyPr>
            <a:noAutofit/>
          </a:bodyPr>
          <a:lstStyle/>
          <a:p>
            <a:pPr algn="just"/>
            <a:r>
              <a:rPr lang="en-US" b="1" dirty="0"/>
              <a:t>In DRT or SARFAESI, the proceedings are without any time limit &amp; the cases are dragging over the years.</a:t>
            </a:r>
          </a:p>
          <a:p>
            <a:pPr algn="just"/>
            <a:r>
              <a:rPr lang="en-US" b="1" dirty="0" smtClean="0"/>
              <a:t>However</a:t>
            </a:r>
            <a:r>
              <a:rPr lang="en-US" b="1" dirty="0"/>
              <a:t>, under IBC maximum time permitted under CIRP is 270 days (180 days original time + 90 days extension only once at the recommendations of COC)</a:t>
            </a:r>
          </a:p>
          <a:p>
            <a:pPr algn="just"/>
            <a:r>
              <a:rPr lang="en-US" b="1" dirty="0" smtClean="0"/>
              <a:t>For </a:t>
            </a:r>
            <a:r>
              <a:rPr lang="en-US" b="1" dirty="0"/>
              <a:t>liquidation maximum time to liquidate the assets stipulated under IBC is two years, where as earlier under Official Liquidator’s regime it used to take even decades.</a:t>
            </a:r>
          </a:p>
          <a:p>
            <a:pPr algn="just"/>
            <a:r>
              <a:rPr lang="en-US" b="1" dirty="0" smtClean="0"/>
              <a:t>Insolvency </a:t>
            </a:r>
            <a:r>
              <a:rPr lang="en-US" b="1" dirty="0"/>
              <a:t>Professional is an individual and NCLT appointed officer, will act </a:t>
            </a:r>
            <a:r>
              <a:rPr lang="en-US" b="1" dirty="0" smtClean="0"/>
              <a:t>&amp; follow </a:t>
            </a:r>
            <a:r>
              <a:rPr lang="en-US" b="1" dirty="0"/>
              <a:t>time lines, close the cases to earn his professional fees in time.</a:t>
            </a:r>
          </a:p>
          <a:p>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618862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81036"/>
          </a:xfrm>
        </p:spPr>
        <p:txBody>
          <a:bodyPr>
            <a:normAutofit fontScale="90000"/>
          </a:bodyPr>
          <a:lstStyle/>
          <a:p>
            <a:pPr algn="ctr"/>
            <a:r>
              <a:rPr lang="en-US" dirty="0">
                <a:solidFill>
                  <a:schemeClr val="accent5">
                    <a:lumMod val="75000"/>
                  </a:schemeClr>
                </a:solidFill>
                <a:latin typeface="Britannic Bold" panose="020B0903060703020204" pitchFamily="34" charset="0"/>
              </a:rPr>
              <a:t>Cont.</a:t>
            </a:r>
            <a:endParaRPr lang="en-US" dirty="0"/>
          </a:p>
        </p:txBody>
      </p:sp>
      <p:sp>
        <p:nvSpPr>
          <p:cNvPr id="3" name="Content Placeholder 2"/>
          <p:cNvSpPr>
            <a:spLocks noGrp="1"/>
          </p:cNvSpPr>
          <p:nvPr>
            <p:ph idx="1"/>
          </p:nvPr>
        </p:nvSpPr>
        <p:spPr>
          <a:xfrm>
            <a:off x="838200" y="1450111"/>
            <a:ext cx="10515600" cy="4962379"/>
          </a:xfrm>
        </p:spPr>
        <p:txBody>
          <a:bodyPr>
            <a:normAutofit fontScale="92500" lnSpcReduction="20000"/>
          </a:bodyPr>
          <a:lstStyle/>
          <a:p>
            <a:pPr algn="just"/>
            <a:r>
              <a:rPr lang="en-US" b="1" dirty="0"/>
              <a:t>Under existing system Bank’s find it difficult to do one time settlement (OTS), because of fears of CVC/CBI.</a:t>
            </a:r>
          </a:p>
          <a:p>
            <a:pPr algn="just"/>
            <a:r>
              <a:rPr lang="en-US" b="1" dirty="0"/>
              <a:t>Adoption of IBC by Banks is a fore warning to recalcitrant future borrowers, who would know in advance “Debtor in Possession” to “Control with COC” Concept</a:t>
            </a:r>
            <a:r>
              <a:rPr lang="en-US" b="1" dirty="0" smtClean="0"/>
              <a:t>.</a:t>
            </a:r>
          </a:p>
          <a:p>
            <a:pPr algn="just">
              <a:lnSpc>
                <a:spcPct val="120000"/>
              </a:lnSpc>
            </a:pPr>
            <a:r>
              <a:rPr lang="en-US" b="1" dirty="0"/>
              <a:t>However, resolution plan stipulating any haircuts for Bankers, if any, will be invited &amp; got prepared from proposed resolution applicant through open tendering process by the insolvency professionals, which will be finally approved by NCLT</a:t>
            </a:r>
          </a:p>
          <a:p>
            <a:pPr algn="just">
              <a:lnSpc>
                <a:spcPct val="120000"/>
              </a:lnSpc>
            </a:pPr>
            <a:r>
              <a:rPr lang="en-US" b="1" dirty="0"/>
              <a:t>There are also provisions for appeal against the NCLT orders.</a:t>
            </a:r>
          </a:p>
          <a:p>
            <a:pPr algn="just">
              <a:lnSpc>
                <a:spcPct val="120000"/>
              </a:lnSpc>
            </a:pPr>
            <a:r>
              <a:rPr lang="en-US" b="1" dirty="0"/>
              <a:t>Thus, Bank officials will feel free and will not be afraid of taking decisions in COC because fear of CVC/CBI.</a:t>
            </a:r>
          </a:p>
          <a:p>
            <a:pPr algn="just"/>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24255583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535627"/>
          </a:xfrm>
        </p:spPr>
        <p:txBody>
          <a:bodyPr>
            <a:normAutofit fontScale="90000"/>
          </a:bodyPr>
          <a:lstStyle/>
          <a:p>
            <a:pPr algn="ctr"/>
            <a:r>
              <a:rPr lang="en-US" dirty="0">
                <a:solidFill>
                  <a:schemeClr val="accent5">
                    <a:lumMod val="75000"/>
                  </a:schemeClr>
                </a:solidFill>
                <a:latin typeface="Britannic Bold" panose="020B0903060703020204" pitchFamily="34" charset="0"/>
              </a:rPr>
              <a:t>Cont.</a:t>
            </a:r>
            <a:endParaRPr lang="en-US" dirty="0"/>
          </a:p>
        </p:txBody>
      </p:sp>
      <p:sp>
        <p:nvSpPr>
          <p:cNvPr id="3" name="Content Placeholder 2"/>
          <p:cNvSpPr>
            <a:spLocks noGrp="1"/>
          </p:cNvSpPr>
          <p:nvPr>
            <p:ph idx="1"/>
          </p:nvPr>
        </p:nvSpPr>
        <p:spPr>
          <a:xfrm>
            <a:off x="330031" y="1422402"/>
            <a:ext cx="11861969" cy="4962379"/>
          </a:xfrm>
        </p:spPr>
        <p:txBody>
          <a:bodyPr>
            <a:noAutofit/>
          </a:bodyPr>
          <a:lstStyle/>
          <a:p>
            <a:pPr algn="just">
              <a:lnSpc>
                <a:spcPct val="120000"/>
              </a:lnSpc>
            </a:pPr>
            <a:r>
              <a:rPr lang="en-US" sz="2600" b="1" dirty="0" smtClean="0"/>
              <a:t>The </a:t>
            </a:r>
            <a:r>
              <a:rPr lang="en-US" sz="2600" b="1" dirty="0"/>
              <a:t>earliest a corporate is referred for CIRP, the enterprise value can be retained or enhanced because delays will lead to deterioration of assets.</a:t>
            </a:r>
          </a:p>
          <a:p>
            <a:pPr algn="just">
              <a:lnSpc>
                <a:spcPct val="120000"/>
              </a:lnSpc>
            </a:pPr>
            <a:r>
              <a:rPr lang="en-US" sz="2600" b="1" dirty="0" smtClean="0"/>
              <a:t>Under IBC, resolution </a:t>
            </a:r>
            <a:r>
              <a:rPr lang="en-US" sz="2600" b="1" dirty="0"/>
              <a:t>of cases or liquidation provides easy  </a:t>
            </a:r>
            <a:r>
              <a:rPr lang="en-US" sz="2600" b="1" dirty="0" smtClean="0"/>
              <a:t>exit </a:t>
            </a:r>
            <a:r>
              <a:rPr lang="en-US" sz="2600" b="1" dirty="0"/>
              <a:t>route to investors.</a:t>
            </a:r>
          </a:p>
          <a:p>
            <a:pPr algn="just">
              <a:lnSpc>
                <a:spcPct val="120000"/>
              </a:lnSpc>
            </a:pPr>
            <a:r>
              <a:rPr lang="en-US" sz="2600" b="1" dirty="0"/>
              <a:t>Thus, it has enhanced ranking in ease of doing business in India from 130 to 100.</a:t>
            </a:r>
          </a:p>
          <a:p>
            <a:pPr algn="just">
              <a:lnSpc>
                <a:spcPct val="120000"/>
              </a:lnSpc>
            </a:pPr>
            <a:r>
              <a:rPr lang="en-US" sz="2600" b="1" dirty="0"/>
              <a:t>In the long run we expect more foreign funds or FDI &amp; FII coming to India to invest because of adopting IBC in India.</a:t>
            </a:r>
          </a:p>
          <a:p>
            <a:pPr algn="just">
              <a:lnSpc>
                <a:spcPct val="120000"/>
              </a:lnSpc>
            </a:pPr>
            <a:r>
              <a:rPr lang="en-US" sz="2600" b="1" dirty="0"/>
              <a:t>If Banks are looking at IBC as a recovery mechanism &amp; not at resolution of Corporates, it will not be good for economy.      </a:t>
            </a:r>
          </a:p>
          <a:p>
            <a:endParaRPr lang="en-US" sz="26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29295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accent5">
                    <a:lumMod val="75000"/>
                  </a:schemeClr>
                </a:solidFill>
                <a:latin typeface="Britannic Bold" panose="020B0903060703020204" pitchFamily="34" charset="0"/>
              </a:rPr>
              <a:t>What activities to watch &amp; how?</a:t>
            </a:r>
          </a:p>
        </p:txBody>
      </p:sp>
      <p:sp>
        <p:nvSpPr>
          <p:cNvPr id="3" name="Content Placeholder 2"/>
          <p:cNvSpPr>
            <a:spLocks noGrp="1"/>
          </p:cNvSpPr>
          <p:nvPr>
            <p:ph idx="1"/>
          </p:nvPr>
        </p:nvSpPr>
        <p:spPr/>
        <p:txBody>
          <a:bodyPr>
            <a:normAutofit/>
          </a:bodyPr>
          <a:lstStyle/>
          <a:p>
            <a:pPr algn="just"/>
            <a:r>
              <a:rPr lang="en-US" b="1" dirty="0"/>
              <a:t>Each bank must ready </a:t>
            </a:r>
            <a:r>
              <a:rPr lang="en-US" b="1" dirty="0" smtClean="0"/>
              <a:t>teams </a:t>
            </a:r>
            <a:r>
              <a:rPr lang="en-US" b="1" dirty="0"/>
              <a:t>at HO/ZO/RO level to watch the public announcements in respect of any loan account in their books.</a:t>
            </a:r>
          </a:p>
          <a:p>
            <a:pPr algn="just"/>
            <a:r>
              <a:rPr lang="en-US" b="1" dirty="0"/>
              <a:t>Lodge claim with the IRP on the prescribed form (Form-C) </a:t>
            </a:r>
            <a:r>
              <a:rPr lang="en-US" b="1" dirty="0" err="1"/>
              <a:t>alongwith</a:t>
            </a:r>
            <a:r>
              <a:rPr lang="en-US" b="1" dirty="0"/>
              <a:t> </a:t>
            </a:r>
            <a:r>
              <a:rPr lang="en-US" b="1" dirty="0" smtClean="0"/>
              <a:t>proofs within stipulated time.</a:t>
            </a:r>
            <a:endParaRPr lang="en-US" b="1" dirty="0"/>
          </a:p>
          <a:p>
            <a:pPr algn="just"/>
            <a:r>
              <a:rPr lang="en-US" b="1" dirty="0"/>
              <a:t>Be part of COC, attend meetings with full preparation, </a:t>
            </a:r>
            <a:r>
              <a:rPr lang="en-US" b="1" dirty="0" smtClean="0"/>
              <a:t>have suitable powers to convey decisions at the COC meetings.</a:t>
            </a:r>
          </a:p>
          <a:p>
            <a:pPr algn="just"/>
            <a:r>
              <a:rPr lang="en-US" b="1" dirty="0" smtClean="0"/>
              <a:t>IBBI circular dated: 12/08/2018 – to be complied with.</a:t>
            </a:r>
            <a:endParaRPr lang="en-US" b="1" dirty="0"/>
          </a:p>
          <a:p>
            <a:pPr algn="just"/>
            <a:r>
              <a:rPr lang="en-US" b="1" dirty="0"/>
              <a:t>Fees of IRP/RP to be finalized/approved by COC.</a:t>
            </a:r>
          </a:p>
          <a:p>
            <a:pPr algn="just">
              <a:buNone/>
            </a:pP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9222180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accent5">
                    <a:lumMod val="75000"/>
                  </a:schemeClr>
                </a:solidFill>
                <a:latin typeface="Britannic Bold" panose="020B0903060703020204" pitchFamily="34" charset="0"/>
              </a:rPr>
              <a:t>ABOUT US</a:t>
            </a:r>
            <a:endParaRPr lang="en-US" sz="5400" b="1"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423081" y="1825625"/>
            <a:ext cx="11232107" cy="4351338"/>
          </a:xfrm>
        </p:spPr>
        <p:txBody>
          <a:bodyPr>
            <a:noAutofit/>
          </a:bodyPr>
          <a:lstStyle/>
          <a:p>
            <a:pPr algn="just">
              <a:spcBef>
                <a:spcPct val="50000"/>
              </a:spcBef>
              <a:buClr>
                <a:srgbClr val="0054A6"/>
              </a:buClr>
              <a:buFontTx/>
              <a:buChar char="•"/>
            </a:pPr>
            <a:r>
              <a:rPr lang="en-US" sz="2400" b="1" dirty="0">
                <a:solidFill>
                  <a:srgbClr val="000000"/>
                </a:solidFill>
              </a:rPr>
              <a:t>Way back in 1995, with </a:t>
            </a:r>
            <a:r>
              <a:rPr lang="en-US" sz="2400" b="1" dirty="0" err="1">
                <a:solidFill>
                  <a:srgbClr val="000000"/>
                </a:solidFill>
              </a:rPr>
              <a:t>Alok</a:t>
            </a:r>
            <a:r>
              <a:rPr lang="en-US" sz="2400" b="1" dirty="0">
                <a:solidFill>
                  <a:srgbClr val="000000"/>
                </a:solidFill>
              </a:rPr>
              <a:t> </a:t>
            </a:r>
            <a:r>
              <a:rPr lang="en-US" sz="2400" b="1" dirty="0" err="1">
                <a:solidFill>
                  <a:srgbClr val="000000"/>
                </a:solidFill>
              </a:rPr>
              <a:t>Sinhal</a:t>
            </a:r>
            <a:r>
              <a:rPr lang="en-US" sz="2400" b="1" dirty="0">
                <a:solidFill>
                  <a:srgbClr val="000000"/>
                </a:solidFill>
              </a:rPr>
              <a:t> &amp; Co., a CA firm started serving it</a:t>
            </a:r>
            <a:r>
              <a:rPr lang="en-US" altLang="en-US" sz="2400" b="1" dirty="0">
                <a:solidFill>
                  <a:srgbClr val="000000"/>
                </a:solidFill>
              </a:rPr>
              <a:t>’</a:t>
            </a:r>
            <a:r>
              <a:rPr lang="en-US" sz="2400" b="1" dirty="0">
                <a:solidFill>
                  <a:srgbClr val="000000"/>
                </a:solidFill>
              </a:rPr>
              <a:t>s clients with a limited scope of services and with two persons. Over the years, it emerged as a consulting group in the name of ASC Group while adding a new service vertical every year providing plethora of services by continuous professional development and hiring new and experienced staff for the required professional expertise.</a:t>
            </a:r>
          </a:p>
          <a:p>
            <a:pPr algn="just">
              <a:spcBef>
                <a:spcPct val="50000"/>
              </a:spcBef>
              <a:buClr>
                <a:srgbClr val="0054A6"/>
              </a:buClr>
              <a:buFontTx/>
              <a:buChar char="•"/>
            </a:pPr>
            <a:r>
              <a:rPr lang="en-US" sz="2400" b="1" dirty="0">
                <a:solidFill>
                  <a:srgbClr val="000000"/>
                </a:solidFill>
              </a:rPr>
              <a:t>At present, ASC group is a team of </a:t>
            </a:r>
            <a:r>
              <a:rPr lang="en-US" sz="2400" b="1" dirty="0" smtClean="0">
                <a:solidFill>
                  <a:srgbClr val="000000"/>
                </a:solidFill>
              </a:rPr>
              <a:t>270+ </a:t>
            </a:r>
            <a:r>
              <a:rPr lang="en-US" sz="2400" b="1" dirty="0">
                <a:solidFill>
                  <a:srgbClr val="000000"/>
                </a:solidFill>
              </a:rPr>
              <a:t>people and 5 locations of it</a:t>
            </a:r>
            <a:r>
              <a:rPr lang="en-US" altLang="en-US" sz="2400" b="1" dirty="0">
                <a:solidFill>
                  <a:srgbClr val="000000"/>
                </a:solidFill>
              </a:rPr>
              <a:t>’</a:t>
            </a:r>
            <a:r>
              <a:rPr lang="en-US" sz="2400" b="1" dirty="0">
                <a:solidFill>
                  <a:srgbClr val="000000"/>
                </a:solidFill>
              </a:rPr>
              <a:t>s own and 46 associate teams to look after PAN India compliances of it</a:t>
            </a:r>
            <a:r>
              <a:rPr lang="en-US" altLang="en-US" sz="2400" b="1" dirty="0">
                <a:solidFill>
                  <a:srgbClr val="000000"/>
                </a:solidFill>
              </a:rPr>
              <a:t>’</a:t>
            </a:r>
            <a:r>
              <a:rPr lang="en-US" sz="2400" b="1" dirty="0">
                <a:solidFill>
                  <a:srgbClr val="000000"/>
                </a:solidFill>
              </a:rPr>
              <a:t>s clients on a continuous basis. </a:t>
            </a:r>
          </a:p>
          <a:p>
            <a:pPr algn="just">
              <a:spcBef>
                <a:spcPct val="50000"/>
              </a:spcBef>
              <a:buClr>
                <a:srgbClr val="0054A6"/>
              </a:buClr>
              <a:buFontTx/>
              <a:buChar char="•"/>
            </a:pPr>
            <a:r>
              <a:rPr lang="en-US" sz="2400" b="1" dirty="0">
                <a:solidFill>
                  <a:srgbClr val="000000"/>
                </a:solidFill>
              </a:rPr>
              <a:t>In a span of 22 years, ASC group has built different dedicated teams for different expertise areas. ASC has managed to create departmentalization for different expertise areas by creating separate teams for the clients for their tailor made requirements.</a:t>
            </a:r>
          </a:p>
          <a:p>
            <a:endParaRPr lang="en-US" sz="2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1493561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chemeClr val="accent5">
                    <a:lumMod val="75000"/>
                  </a:schemeClr>
                </a:solidFill>
                <a:latin typeface="Britannic Bold" panose="020B0903060703020204" pitchFamily="34" charset="0"/>
              </a:rPr>
              <a:t>CONTACT US</a:t>
            </a:r>
            <a:endParaRPr lang="en-US" sz="5400" b="1" dirty="0">
              <a:solidFill>
                <a:schemeClr val="accent5">
                  <a:lumMod val="75000"/>
                </a:schemeClr>
              </a:solidFill>
              <a:latin typeface="Britannic Bold" panose="020B0903060703020204" pitchFamily="34" charset="0"/>
            </a:endParaRPr>
          </a:p>
        </p:txBody>
      </p:sp>
      <p:grpSp>
        <p:nvGrpSpPr>
          <p:cNvPr id="4" name="Group 8"/>
          <p:cNvGrpSpPr>
            <a:grpSpLocks/>
          </p:cNvGrpSpPr>
          <p:nvPr/>
        </p:nvGrpSpPr>
        <p:grpSpPr bwMode="auto">
          <a:xfrm>
            <a:off x="1461448" y="1825625"/>
            <a:ext cx="9805704" cy="4132958"/>
            <a:chOff x="2271716" y="1300952"/>
            <a:chExt cx="10400586" cy="4222673"/>
          </a:xfrm>
        </p:grpSpPr>
        <p:sp>
          <p:nvSpPr>
            <p:cNvPr id="5" name="Pentagon 4"/>
            <p:cNvSpPr/>
            <p:nvPr/>
          </p:nvSpPr>
          <p:spPr>
            <a:xfrm>
              <a:off x="2271716" y="1427465"/>
              <a:ext cx="1981843" cy="906676"/>
            </a:xfrm>
            <a:prstGeom prst="homePlat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kern="0" dirty="0">
                  <a:solidFill>
                    <a:sysClr val="windowText" lastClr="000000"/>
                  </a:solidFill>
                </a:rPr>
                <a:t>Head Office</a:t>
              </a:r>
            </a:p>
          </p:txBody>
        </p:sp>
        <p:sp>
          <p:nvSpPr>
            <p:cNvPr id="6" name="TextBox 5"/>
            <p:cNvSpPr txBox="1"/>
            <p:nvPr/>
          </p:nvSpPr>
          <p:spPr>
            <a:xfrm>
              <a:off x="3871334" y="1300952"/>
              <a:ext cx="5304098" cy="1635179"/>
            </a:xfrm>
            <a:prstGeom prst="chevron">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r>
                <a:rPr lang="en-US" sz="1400" b="1" kern="0" dirty="0">
                  <a:solidFill>
                    <a:sysClr val="windowText" lastClr="000000"/>
                  </a:solidFill>
                </a:rPr>
                <a:t>Delhi Office:</a:t>
              </a:r>
            </a:p>
            <a:p>
              <a:pPr fontAlgn="auto">
                <a:spcBef>
                  <a:spcPts val="0"/>
                </a:spcBef>
                <a:spcAft>
                  <a:spcPts val="0"/>
                </a:spcAft>
                <a:defRPr/>
              </a:pPr>
              <a:r>
                <a:rPr lang="en-US" sz="1400" b="1" kern="0" dirty="0">
                  <a:solidFill>
                    <a:sysClr val="windowText" lastClr="000000"/>
                  </a:solidFill>
                </a:rPr>
                <a:t>73, National Park, Lajpat Nagar IV,</a:t>
              </a:r>
            </a:p>
            <a:p>
              <a:pPr fontAlgn="auto">
                <a:spcBef>
                  <a:spcPts val="0"/>
                </a:spcBef>
                <a:spcAft>
                  <a:spcPts val="0"/>
                </a:spcAft>
                <a:defRPr/>
              </a:pPr>
              <a:r>
                <a:rPr lang="en-US" sz="1400" b="1" kern="0" dirty="0">
                  <a:solidFill>
                    <a:sysClr val="windowText" lastClr="000000"/>
                  </a:solidFill>
                </a:rPr>
                <a:t>New Delhi -110024(INDIA)</a:t>
              </a:r>
            </a:p>
            <a:p>
              <a:pPr fontAlgn="auto">
                <a:spcBef>
                  <a:spcPts val="0"/>
                </a:spcBef>
                <a:spcAft>
                  <a:spcPts val="0"/>
                </a:spcAft>
                <a:defRPr/>
              </a:pPr>
              <a:r>
                <a:rPr lang="en-US" sz="1400" b="1" kern="0" dirty="0">
                  <a:solidFill>
                    <a:sysClr val="windowText" lastClr="000000"/>
                  </a:solidFill>
                </a:rPr>
                <a:t>Tel: +91-11-41729056/7</a:t>
              </a:r>
            </a:p>
            <a:p>
              <a:pPr fontAlgn="auto">
                <a:spcBef>
                  <a:spcPts val="0"/>
                </a:spcBef>
                <a:spcAft>
                  <a:spcPts val="0"/>
                </a:spcAft>
                <a:defRPr/>
              </a:pPr>
              <a:r>
                <a:rPr lang="en-US" sz="1400" b="1" kern="0" dirty="0">
                  <a:solidFill>
                    <a:sysClr val="windowText" lastClr="000000"/>
                  </a:solidFill>
                </a:rPr>
                <a:t>       +91-11-41601289</a:t>
              </a:r>
            </a:p>
            <a:p>
              <a:pPr fontAlgn="auto">
                <a:spcBef>
                  <a:spcPts val="0"/>
                </a:spcBef>
                <a:spcAft>
                  <a:spcPts val="0"/>
                </a:spcAft>
                <a:defRPr/>
              </a:pPr>
              <a:endParaRPr lang="en-US" sz="1400" b="1" kern="0" dirty="0">
                <a:solidFill>
                  <a:sysClr val="windowText" lastClr="000000"/>
                </a:solidFill>
              </a:endParaRPr>
            </a:p>
            <a:p>
              <a:pPr fontAlgn="auto">
                <a:spcBef>
                  <a:spcPts val="0"/>
                </a:spcBef>
                <a:spcAft>
                  <a:spcPts val="0"/>
                </a:spcAft>
                <a:defRPr/>
              </a:pPr>
              <a:endParaRPr lang="en-US" sz="1400" b="1" kern="0" dirty="0">
                <a:solidFill>
                  <a:sysClr val="windowText" lastClr="000000"/>
                </a:solidFill>
              </a:endParaRPr>
            </a:p>
          </p:txBody>
        </p:sp>
        <p:sp>
          <p:nvSpPr>
            <p:cNvPr id="7" name="Pentagon 6"/>
            <p:cNvSpPr/>
            <p:nvPr/>
          </p:nvSpPr>
          <p:spPr>
            <a:xfrm>
              <a:off x="2271716" y="2854790"/>
              <a:ext cx="1981843" cy="952091"/>
            </a:xfrm>
            <a:prstGeom prst="homePlat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kern="0" dirty="0">
                  <a:solidFill>
                    <a:sysClr val="windowText" lastClr="000000"/>
                  </a:solidFill>
                </a:rPr>
                <a:t>Branch Office</a:t>
              </a:r>
            </a:p>
          </p:txBody>
        </p:sp>
        <p:sp>
          <p:nvSpPr>
            <p:cNvPr id="8" name="Pentagon 7"/>
            <p:cNvSpPr/>
            <p:nvPr/>
          </p:nvSpPr>
          <p:spPr>
            <a:xfrm>
              <a:off x="2271716" y="4196151"/>
              <a:ext cx="1981843" cy="965066"/>
            </a:xfrm>
            <a:prstGeom prst="homePlate">
              <a:avLst/>
            </a:prstGeom>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1400" b="1" kern="0" dirty="0">
                  <a:solidFill>
                    <a:sysClr val="windowText" lastClr="000000"/>
                  </a:solidFill>
                </a:rPr>
                <a:t>International Branch</a:t>
              </a:r>
            </a:p>
          </p:txBody>
        </p:sp>
        <p:sp>
          <p:nvSpPr>
            <p:cNvPr id="9" name="TextBox 8"/>
            <p:cNvSpPr txBox="1"/>
            <p:nvPr/>
          </p:nvSpPr>
          <p:spPr>
            <a:xfrm>
              <a:off x="3871333" y="2723412"/>
              <a:ext cx="4418315" cy="1415059"/>
            </a:xfrm>
            <a:prstGeom prst="chevron">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r>
                <a:rPr lang="en-US" sz="1400" b="1" kern="0" dirty="0">
                  <a:solidFill>
                    <a:sysClr val="windowText" lastClr="000000"/>
                  </a:solidFill>
                </a:rPr>
                <a:t>Gurgaon:</a:t>
              </a:r>
            </a:p>
            <a:p>
              <a:pPr fontAlgn="auto">
                <a:spcBef>
                  <a:spcPts val="0"/>
                </a:spcBef>
                <a:spcAft>
                  <a:spcPts val="0"/>
                </a:spcAft>
                <a:defRPr/>
              </a:pPr>
              <a:r>
                <a:rPr lang="en-US" sz="1400" b="1" kern="0" dirty="0">
                  <a:solidFill>
                    <a:sysClr val="windowText" lastClr="000000"/>
                  </a:solidFill>
                </a:rPr>
                <a:t>605 Suncity Business Tower </a:t>
              </a:r>
            </a:p>
            <a:p>
              <a:pPr fontAlgn="auto">
                <a:spcBef>
                  <a:spcPts val="0"/>
                </a:spcBef>
                <a:spcAft>
                  <a:spcPts val="0"/>
                </a:spcAft>
                <a:defRPr/>
              </a:pPr>
              <a:r>
                <a:rPr lang="en-US" sz="1400" b="1" kern="0" dirty="0">
                  <a:solidFill>
                    <a:sysClr val="windowText" lastClr="000000"/>
                  </a:solidFill>
                </a:rPr>
                <a:t>Golf Course Road, Sector 54,</a:t>
              </a:r>
            </a:p>
            <a:p>
              <a:pPr fontAlgn="auto">
                <a:spcBef>
                  <a:spcPts val="0"/>
                </a:spcBef>
                <a:spcAft>
                  <a:spcPts val="0"/>
                </a:spcAft>
                <a:defRPr/>
              </a:pPr>
              <a:r>
                <a:rPr lang="en-US" sz="1400" b="1" kern="0" dirty="0">
                  <a:solidFill>
                    <a:sysClr val="windowText" lastClr="000000"/>
                  </a:solidFill>
                </a:rPr>
                <a:t>Gurgaon, Haryana - 122002</a:t>
              </a:r>
            </a:p>
            <a:p>
              <a:pPr fontAlgn="auto">
                <a:spcBef>
                  <a:spcPts val="0"/>
                </a:spcBef>
                <a:spcAft>
                  <a:spcPts val="0"/>
                </a:spcAft>
                <a:defRPr/>
              </a:pPr>
              <a:r>
                <a:rPr lang="en-US" sz="1400" b="1" kern="0" dirty="0">
                  <a:solidFill>
                    <a:sysClr val="windowText" lastClr="000000"/>
                  </a:solidFill>
                </a:rPr>
                <a:t>Tel: +91-1124-4245110/116</a:t>
              </a:r>
            </a:p>
            <a:p>
              <a:pPr fontAlgn="auto">
                <a:spcBef>
                  <a:spcPts val="0"/>
                </a:spcBef>
                <a:spcAft>
                  <a:spcPts val="0"/>
                </a:spcAft>
                <a:defRPr/>
              </a:pPr>
              <a:endParaRPr lang="en-US" sz="1400" b="1" kern="0" dirty="0">
                <a:solidFill>
                  <a:sysClr val="windowText" lastClr="000000"/>
                </a:solidFill>
              </a:endParaRPr>
            </a:p>
          </p:txBody>
        </p:sp>
        <p:sp>
          <p:nvSpPr>
            <p:cNvPr id="10" name="TextBox 9"/>
            <p:cNvSpPr txBox="1"/>
            <p:nvPr/>
          </p:nvSpPr>
          <p:spPr>
            <a:xfrm>
              <a:off x="6536803" y="2694316"/>
              <a:ext cx="3505690" cy="1415059"/>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1400" b="1" dirty="0">
                  <a:solidFill>
                    <a:srgbClr val="000000"/>
                  </a:solidFill>
                  <a:ea typeface="MS PGothic" pitchFamily="34" charset="-128"/>
                </a:rPr>
                <a:t>Mumbai:</a:t>
              </a:r>
            </a:p>
            <a:p>
              <a:pPr>
                <a:defRPr/>
              </a:pPr>
              <a:r>
                <a:rPr lang="en-US" sz="1400" b="1" dirty="0">
                  <a:solidFill>
                    <a:srgbClr val="000000"/>
                  </a:solidFill>
                  <a:ea typeface="MS PGothic" pitchFamily="34" charset="-128"/>
                </a:rPr>
                <a:t>12A/401, Farm Society,</a:t>
              </a:r>
            </a:p>
            <a:p>
              <a:pPr>
                <a:defRPr/>
              </a:pPr>
              <a:r>
                <a:rPr lang="en-US" sz="1400" b="1" dirty="0" err="1">
                  <a:solidFill>
                    <a:srgbClr val="000000"/>
                  </a:solidFill>
                  <a:ea typeface="MS PGothic" pitchFamily="34" charset="-128"/>
                </a:rPr>
                <a:t>Koparkhairne</a:t>
              </a:r>
              <a:r>
                <a:rPr lang="en-US" sz="1400" b="1" dirty="0">
                  <a:solidFill>
                    <a:srgbClr val="000000"/>
                  </a:solidFill>
                  <a:ea typeface="MS PGothic" pitchFamily="34" charset="-128"/>
                </a:rPr>
                <a:t> – 400709</a:t>
              </a:r>
            </a:p>
            <a:p>
              <a:pPr>
                <a:defRPr/>
              </a:pPr>
              <a:r>
                <a:rPr lang="en-US" sz="1400" b="1" dirty="0">
                  <a:solidFill>
                    <a:srgbClr val="000000"/>
                  </a:solidFill>
                  <a:ea typeface="MS PGothic" pitchFamily="34" charset="-128"/>
                </a:rPr>
                <a:t>Tel: +91-9022131399</a:t>
              </a:r>
            </a:p>
            <a:p>
              <a:pPr>
                <a:defRPr/>
              </a:pPr>
              <a:endParaRPr lang="en-US" sz="1400" b="1" dirty="0">
                <a:solidFill>
                  <a:srgbClr val="000000"/>
                </a:solidFill>
                <a:ea typeface="MS PGothic" pitchFamily="34" charset="-128"/>
              </a:endParaRPr>
            </a:p>
            <a:p>
              <a:pPr>
                <a:defRPr/>
              </a:pPr>
              <a:endParaRPr lang="en-US" sz="1400" b="1" dirty="0">
                <a:solidFill>
                  <a:srgbClr val="000000"/>
                </a:solidFill>
                <a:ea typeface="MS PGothic" pitchFamily="34" charset="-128"/>
              </a:endParaRPr>
            </a:p>
          </p:txBody>
        </p:sp>
        <p:sp>
          <p:nvSpPr>
            <p:cNvPr id="11" name="TextBox 10"/>
            <p:cNvSpPr txBox="1"/>
            <p:nvPr/>
          </p:nvSpPr>
          <p:spPr>
            <a:xfrm>
              <a:off x="8877800" y="2694315"/>
              <a:ext cx="3794502" cy="1415059"/>
            </a:xfrm>
            <a:prstGeom prst="chevron">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r>
                <a:rPr lang="en-US" sz="1400" b="1" kern="0" dirty="0">
                  <a:solidFill>
                    <a:sysClr val="windowText" lastClr="000000"/>
                  </a:solidFill>
                </a:rPr>
                <a:t>Noida:</a:t>
              </a:r>
            </a:p>
            <a:p>
              <a:pPr fontAlgn="auto">
                <a:spcBef>
                  <a:spcPts val="0"/>
                </a:spcBef>
                <a:spcAft>
                  <a:spcPts val="0"/>
                </a:spcAft>
                <a:defRPr/>
              </a:pPr>
              <a:r>
                <a:rPr lang="en-US" sz="1400" b="1" kern="0" dirty="0">
                  <a:solidFill>
                    <a:sysClr val="windowText" lastClr="000000"/>
                  </a:solidFill>
                </a:rPr>
                <a:t>C -106, Sector 2, Noida-201301</a:t>
              </a:r>
            </a:p>
            <a:p>
              <a:pPr fontAlgn="auto">
                <a:spcBef>
                  <a:spcPts val="0"/>
                </a:spcBef>
                <a:spcAft>
                  <a:spcPts val="0"/>
                </a:spcAft>
                <a:defRPr/>
              </a:pPr>
              <a:r>
                <a:rPr lang="en-US" sz="1400" b="1" kern="0" dirty="0">
                  <a:solidFill>
                    <a:sysClr val="windowText" lastClr="000000"/>
                  </a:solidFill>
                </a:rPr>
                <a:t>Tel: +91-120 4354696</a:t>
              </a:r>
            </a:p>
            <a:p>
              <a:pPr fontAlgn="auto">
                <a:spcBef>
                  <a:spcPts val="0"/>
                </a:spcBef>
                <a:spcAft>
                  <a:spcPts val="0"/>
                </a:spcAft>
                <a:defRPr/>
              </a:pPr>
              <a:endParaRPr lang="en-US" sz="1400" b="1" kern="0" dirty="0">
                <a:solidFill>
                  <a:sysClr val="windowText" lastClr="000000"/>
                </a:solidFill>
              </a:endParaRPr>
            </a:p>
            <a:p>
              <a:pPr fontAlgn="auto">
                <a:spcBef>
                  <a:spcPts val="0"/>
                </a:spcBef>
                <a:spcAft>
                  <a:spcPts val="0"/>
                </a:spcAft>
                <a:defRPr/>
              </a:pPr>
              <a:endParaRPr lang="en-US" sz="1400" b="1" kern="0" dirty="0">
                <a:solidFill>
                  <a:sysClr val="windowText" lastClr="000000"/>
                </a:solidFill>
              </a:endParaRPr>
            </a:p>
          </p:txBody>
        </p:sp>
        <p:sp>
          <p:nvSpPr>
            <p:cNvPr id="12" name="TextBox 11"/>
            <p:cNvSpPr txBox="1"/>
            <p:nvPr/>
          </p:nvSpPr>
          <p:spPr>
            <a:xfrm>
              <a:off x="3871334" y="4108566"/>
              <a:ext cx="3505690" cy="1415059"/>
            </a:xfrm>
            <a:prstGeom prst="chevron">
              <a:avLst/>
            </a:prstGeom>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endParaRPr lang="en-US" sz="1400" b="1" kern="0" dirty="0">
                <a:solidFill>
                  <a:sysClr val="windowText" lastClr="000000"/>
                </a:solidFill>
              </a:endParaRPr>
            </a:p>
            <a:p>
              <a:pPr fontAlgn="auto">
                <a:spcBef>
                  <a:spcPts val="0"/>
                </a:spcBef>
                <a:spcAft>
                  <a:spcPts val="0"/>
                </a:spcAft>
                <a:defRPr/>
              </a:pPr>
              <a:r>
                <a:rPr lang="en-US" sz="1400" b="1" kern="0" dirty="0">
                  <a:solidFill>
                    <a:sysClr val="windowText" lastClr="000000"/>
                  </a:solidFill>
                </a:rPr>
                <a:t>New York:</a:t>
              </a:r>
            </a:p>
            <a:p>
              <a:pPr fontAlgn="auto">
                <a:spcBef>
                  <a:spcPts val="0"/>
                </a:spcBef>
                <a:spcAft>
                  <a:spcPts val="0"/>
                </a:spcAft>
                <a:defRPr/>
              </a:pPr>
              <a:r>
                <a:rPr lang="en-US" sz="1400" b="1" kern="0" dirty="0">
                  <a:solidFill>
                    <a:sysClr val="windowText" lastClr="000000"/>
                  </a:solidFill>
                </a:rPr>
                <a:t>303,5th Avenue Suite 1007,</a:t>
              </a:r>
            </a:p>
            <a:p>
              <a:pPr fontAlgn="auto">
                <a:spcBef>
                  <a:spcPts val="0"/>
                </a:spcBef>
                <a:spcAft>
                  <a:spcPts val="0"/>
                </a:spcAft>
                <a:defRPr/>
              </a:pPr>
              <a:r>
                <a:rPr lang="en-US" sz="1400" b="1" kern="0" dirty="0">
                  <a:solidFill>
                    <a:sysClr val="windowText" lastClr="000000"/>
                  </a:solidFill>
                </a:rPr>
                <a:t>New York, NY 10016</a:t>
              </a:r>
            </a:p>
            <a:p>
              <a:pPr fontAlgn="auto">
                <a:spcBef>
                  <a:spcPts val="0"/>
                </a:spcBef>
                <a:spcAft>
                  <a:spcPts val="0"/>
                </a:spcAft>
                <a:defRPr/>
              </a:pPr>
              <a:endParaRPr lang="en-US" sz="1400" b="1" kern="0" dirty="0">
                <a:solidFill>
                  <a:sysClr val="windowText" lastClr="000000"/>
                </a:solidFill>
              </a:endParaRPr>
            </a:p>
            <a:p>
              <a:pPr fontAlgn="auto">
                <a:spcBef>
                  <a:spcPts val="0"/>
                </a:spcBef>
                <a:spcAft>
                  <a:spcPts val="0"/>
                </a:spcAft>
                <a:defRPr/>
              </a:pPr>
              <a:endParaRPr lang="en-US" sz="1400" b="1" kern="0" dirty="0">
                <a:solidFill>
                  <a:sysClr val="windowText" lastClr="000000"/>
                </a:solidFill>
              </a:endParaRPr>
            </a:p>
          </p:txBody>
        </p:sp>
        <p:sp>
          <p:nvSpPr>
            <p:cNvPr id="13" name="TextBox 12"/>
            <p:cNvSpPr txBox="1"/>
            <p:nvPr/>
          </p:nvSpPr>
          <p:spPr>
            <a:xfrm>
              <a:off x="6082176" y="4110187"/>
              <a:ext cx="3555525" cy="1413438"/>
            </a:xfrm>
            <a:prstGeom prst="chevron">
              <a:avLst/>
            </a:prstGeom>
          </p:spPr>
          <p:style>
            <a:lnRef idx="2">
              <a:schemeClr val="accent1"/>
            </a:lnRef>
            <a:fillRef idx="1">
              <a:schemeClr val="lt1"/>
            </a:fillRef>
            <a:effectRef idx="0">
              <a:schemeClr val="accent1"/>
            </a:effectRef>
            <a:fontRef idx="minor">
              <a:schemeClr val="dk1"/>
            </a:fontRef>
          </p:style>
          <p:txBody>
            <a:bodyPr wrap="square">
              <a:spAutoFit/>
            </a:bodyPr>
            <a:lstStyle/>
            <a:p>
              <a:pPr fontAlgn="auto">
                <a:spcBef>
                  <a:spcPts val="0"/>
                </a:spcBef>
                <a:spcAft>
                  <a:spcPts val="0"/>
                </a:spcAft>
                <a:defRPr/>
              </a:pPr>
              <a:endParaRPr lang="en-US" sz="1400" b="1" kern="0" dirty="0">
                <a:solidFill>
                  <a:sysClr val="windowText" lastClr="000000"/>
                </a:solidFill>
              </a:endParaRPr>
            </a:p>
            <a:p>
              <a:pPr fontAlgn="auto">
                <a:spcBef>
                  <a:spcPts val="0"/>
                </a:spcBef>
                <a:spcAft>
                  <a:spcPts val="0"/>
                </a:spcAft>
                <a:defRPr/>
              </a:pPr>
              <a:r>
                <a:rPr lang="en-US" sz="1400" b="1" kern="0" dirty="0">
                  <a:solidFill>
                    <a:sysClr val="windowText" lastClr="000000"/>
                  </a:solidFill>
                </a:rPr>
                <a:t>Singapore:</a:t>
              </a:r>
            </a:p>
            <a:p>
              <a:pPr fontAlgn="auto">
                <a:spcBef>
                  <a:spcPts val="0"/>
                </a:spcBef>
                <a:spcAft>
                  <a:spcPts val="0"/>
                </a:spcAft>
                <a:defRPr/>
              </a:pPr>
              <a:r>
                <a:rPr lang="en-US" sz="1400" b="1" kern="0" dirty="0">
                  <a:solidFill>
                    <a:sysClr val="windowText" lastClr="000000"/>
                  </a:solidFill>
                </a:rPr>
                <a:t>#10-09 High Street Centre </a:t>
              </a:r>
            </a:p>
            <a:p>
              <a:pPr fontAlgn="auto">
                <a:spcBef>
                  <a:spcPts val="0"/>
                </a:spcBef>
                <a:spcAft>
                  <a:spcPts val="0"/>
                </a:spcAft>
                <a:defRPr/>
              </a:pPr>
              <a:r>
                <a:rPr lang="en-US" sz="1400" b="1" kern="0" dirty="0">
                  <a:solidFill>
                    <a:sysClr val="windowText" lastClr="000000"/>
                  </a:solidFill>
                </a:rPr>
                <a:t>1 North Bridge Road</a:t>
              </a:r>
            </a:p>
            <a:p>
              <a:pPr fontAlgn="auto">
                <a:spcBef>
                  <a:spcPts val="0"/>
                </a:spcBef>
                <a:spcAft>
                  <a:spcPts val="0"/>
                </a:spcAft>
                <a:defRPr/>
              </a:pPr>
              <a:r>
                <a:rPr lang="en-US" sz="1400" b="1" kern="0" dirty="0">
                  <a:solidFill>
                    <a:sysClr val="windowText" lastClr="000000"/>
                  </a:solidFill>
                </a:rPr>
                <a:t>Singapore-179094</a:t>
              </a:r>
            </a:p>
            <a:p>
              <a:pPr fontAlgn="auto">
                <a:spcBef>
                  <a:spcPts val="0"/>
                </a:spcBef>
                <a:spcAft>
                  <a:spcPts val="0"/>
                </a:spcAft>
                <a:defRPr/>
              </a:pPr>
              <a:endParaRPr lang="en-US" sz="1400" b="1" kern="0" dirty="0">
                <a:solidFill>
                  <a:sysClr val="windowText" lastClr="000000"/>
                </a:solidFill>
              </a:endParaRPr>
            </a:p>
          </p:txBody>
        </p:sp>
      </p:gr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2884289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9764" y="1351721"/>
            <a:ext cx="10515600" cy="4936077"/>
          </a:xfrm>
        </p:spPr>
        <p:txBody>
          <a:bodyPr>
            <a:normAutofit/>
          </a:bodyPr>
          <a:lstStyle/>
          <a:p>
            <a:pPr marL="109728" indent="0">
              <a:buNone/>
            </a:pPr>
            <a:r>
              <a:rPr lang="en-US" sz="2600" b="1" dirty="0"/>
              <a:t>Why Bank’s are hesitant to adopt IBC?</a:t>
            </a:r>
          </a:p>
          <a:p>
            <a:r>
              <a:rPr lang="en-US" sz="2600" b="1" dirty="0"/>
              <a:t>RBI guidelines that all cases referred for CIRP shall have 50% provisioning.</a:t>
            </a:r>
          </a:p>
          <a:p>
            <a:r>
              <a:rPr lang="en-US" sz="2600" b="1" dirty="0"/>
              <a:t>Cases ordered for liquidation under CIRP should have 100% provisions.</a:t>
            </a:r>
          </a:p>
          <a:p>
            <a:pPr marL="109728" indent="0">
              <a:buNone/>
            </a:pPr>
            <a:r>
              <a:rPr lang="en-US" sz="2600" b="1" dirty="0"/>
              <a:t>Existing provisioning norms of Banks:</a:t>
            </a:r>
          </a:p>
          <a:p>
            <a:endParaRPr lang="en-US" sz="2400" b="1" dirty="0" smtClean="0"/>
          </a:p>
          <a:p>
            <a:endParaRPr lang="en-US" sz="2400" b="1" dirty="0"/>
          </a:p>
        </p:txBody>
      </p:sp>
      <p:pic>
        <p:nvPicPr>
          <p:cNvPr id="4" name="Picture 3"/>
          <p:cNvPicPr>
            <a:picLocks noChangeAspect="1"/>
          </p:cNvPicPr>
          <p:nvPr/>
        </p:nvPicPr>
        <p:blipFill>
          <a:blip r:embed="rId2" cstate="print"/>
          <a:stretch>
            <a:fillRect/>
          </a:stretch>
        </p:blipFill>
        <p:spPr>
          <a:xfrm>
            <a:off x="2011326" y="3201857"/>
            <a:ext cx="8169348" cy="297510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300393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12192000" cy="6858000"/>
          </a:xfrm>
          <a:effectLst>
            <a:innerShdw blurRad="63500" dist="50800" dir="8100000">
              <a:prstClr val="black">
                <a:alpha val="50000"/>
              </a:prstClr>
            </a:innerShdw>
          </a:effectLst>
        </p:spPr>
        <p:txBody>
          <a:bodyPr/>
          <a:lstStyle/>
          <a:p>
            <a:pPr algn="ctr">
              <a:buNone/>
            </a:pPr>
            <a:endParaRPr lang="en-US"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endParaRPr lang="en-US" b="1" u="sng"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a:p>
            <a:pPr algn="ctr">
              <a:buNone/>
            </a:pPr>
            <a:r>
              <a:rPr lang="en-US" sz="8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rPr>
              <a:t>THANK YOU</a:t>
            </a:r>
            <a:endParaRPr lang="en-US" sz="8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endParaRPr>
          </a:p>
        </p:txBody>
      </p:sp>
      <p:sp>
        <p:nvSpPr>
          <p:cNvPr id="3" name="Title 2"/>
          <p:cNvSpPr>
            <a:spLocks noGrp="1"/>
          </p:cNvSpPr>
          <p:nvPr>
            <p:ph type="title"/>
          </p:nvPr>
        </p:nvSpPr>
        <p:spPr>
          <a:xfrm>
            <a:off x="508000" y="1295400"/>
            <a:ext cx="10972800" cy="762000"/>
          </a:xfrm>
        </p:spPr>
        <p:txBody>
          <a:bodyPr>
            <a:normAutofit/>
          </a:bodyPr>
          <a:lstStyle/>
          <a:p>
            <a:r>
              <a:rPr lang="en-US" sz="800" dirty="0" smtClean="0"/>
              <a:t>.</a:t>
            </a:r>
            <a:endParaRPr lang="en-US" sz="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700" b="1" dirty="0" smtClean="0"/>
              <a:t>Banks will have challenges in referring secured NPA accounts upto 3 years (1 year substandard + 2 years doubtful) old cases to NCLT because it will call for additional provisioning.</a:t>
            </a:r>
          </a:p>
          <a:p>
            <a:pPr algn="just"/>
            <a:r>
              <a:rPr lang="en-US" sz="2700" b="1" dirty="0" smtClean="0"/>
              <a:t>Banks are already facing higher % of stressed assets &amp; incurring losses due to provisioning though they are in operational profit.</a:t>
            </a:r>
          </a:p>
          <a:p>
            <a:pPr algn="just"/>
            <a:r>
              <a:rPr lang="en-US" sz="2700" b="1" dirty="0" smtClean="0"/>
              <a:t>Recovery actions in most of NPA cases already initiated under DRT or SARFAESI Act &amp; incurred legal expenses.</a:t>
            </a:r>
          </a:p>
          <a:p>
            <a:pPr algn="just"/>
            <a:r>
              <a:rPr lang="en-US" sz="2700" b="1" dirty="0" smtClean="0"/>
              <a:t>Now, after initiating action under DRT/SARFAESI, to file under NCLT/IBC, second round of cost to be incurred by them.      </a:t>
            </a:r>
          </a:p>
          <a:p>
            <a:pPr marL="109728" indent="0" algn="just">
              <a:buNone/>
            </a:pPr>
            <a:r>
              <a:rPr lang="en-US" sz="2700" b="1" dirty="0" smtClean="0"/>
              <a:t> </a:t>
            </a:r>
          </a:p>
          <a:p>
            <a:pPr algn="just"/>
            <a:endParaRPr lang="en-US" sz="2700" b="1" dirty="0" smtClean="0"/>
          </a:p>
          <a:p>
            <a:pPr lvl="1" algn="just"/>
            <a:endParaRPr lang="en-US" sz="2700" b="1" dirty="0" smtClean="0"/>
          </a:p>
          <a:p>
            <a:pPr lvl="1" algn="just"/>
            <a:endParaRPr lang="en-US" sz="27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307978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545" y="1426078"/>
            <a:ext cx="10515600" cy="1325563"/>
          </a:xfrm>
        </p:spPr>
        <p:txBody>
          <a:bodyPr>
            <a:normAutofit/>
          </a:bodyPr>
          <a:lstStyle/>
          <a:p>
            <a:r>
              <a:rPr lang="en-US" sz="3600" dirty="0">
                <a:solidFill>
                  <a:schemeClr val="accent5">
                    <a:lumMod val="75000"/>
                  </a:schemeClr>
                </a:solidFill>
                <a:latin typeface="Britannic Bold" panose="020B0903060703020204" pitchFamily="34" charset="0"/>
              </a:rPr>
              <a:t>What type of cases Banks can identify for referring to </a:t>
            </a:r>
            <a:r>
              <a:rPr lang="en-US" sz="3600" dirty="0" smtClean="0">
                <a:solidFill>
                  <a:schemeClr val="accent5">
                    <a:lumMod val="75000"/>
                  </a:schemeClr>
                </a:solidFill>
                <a:latin typeface="Britannic Bold" panose="020B0903060703020204" pitchFamily="34" charset="0"/>
              </a:rPr>
              <a:t>NCLT ?</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2488404"/>
            <a:ext cx="10515600" cy="4236861"/>
          </a:xfrm>
        </p:spPr>
        <p:txBody>
          <a:bodyPr>
            <a:normAutofit fontScale="77500" lnSpcReduction="20000"/>
          </a:bodyPr>
          <a:lstStyle/>
          <a:p>
            <a:pPr algn="just"/>
            <a:endParaRPr lang="en-US" b="1" dirty="0" smtClean="0"/>
          </a:p>
          <a:p>
            <a:pPr algn="just"/>
            <a:r>
              <a:rPr lang="en-US" b="1" dirty="0" smtClean="0"/>
              <a:t>Secured </a:t>
            </a:r>
            <a:r>
              <a:rPr lang="en-US" b="1" dirty="0"/>
              <a:t>or partly secured NPA cases which have crossed 2 years or where provisioning are already more than 50%.</a:t>
            </a:r>
          </a:p>
          <a:p>
            <a:pPr algn="just"/>
            <a:endParaRPr lang="en-US" b="1" dirty="0"/>
          </a:p>
          <a:p>
            <a:pPr algn="just"/>
            <a:r>
              <a:rPr lang="en-US" b="1" dirty="0"/>
              <a:t>Unsecured NPA accounts entering into second year</a:t>
            </a:r>
            <a:r>
              <a:rPr lang="en-US" b="1" dirty="0" smtClean="0"/>
              <a:t>.</a:t>
            </a:r>
          </a:p>
          <a:p>
            <a:pPr algn="just"/>
            <a:r>
              <a:rPr lang="en-US" b="1" dirty="0" smtClean="0"/>
              <a:t>Corporate Loans where </a:t>
            </a:r>
            <a:r>
              <a:rPr lang="en-US" b="1" dirty="0"/>
              <a:t>C</a:t>
            </a:r>
            <a:r>
              <a:rPr lang="en-US" b="1" dirty="0" smtClean="0"/>
              <a:t>onsortium Lending or Multiple Financing is done.</a:t>
            </a:r>
          </a:p>
          <a:p>
            <a:pPr marL="0" indent="0" algn="just">
              <a:buNone/>
            </a:pPr>
            <a:r>
              <a:rPr lang="en-US" b="1" dirty="0"/>
              <a:t>	</a:t>
            </a:r>
            <a:r>
              <a:rPr lang="en-US" b="1" dirty="0" smtClean="0"/>
              <a:t>				&amp;</a:t>
            </a:r>
          </a:p>
          <a:p>
            <a:pPr marL="0" indent="0" algn="just">
              <a:buNone/>
            </a:pPr>
            <a:r>
              <a:rPr lang="en-US" b="1" dirty="0" smtClean="0"/>
              <a:t>   Secured by way of change on company’s assets.</a:t>
            </a:r>
          </a:p>
          <a:p>
            <a:pPr algn="just"/>
            <a:r>
              <a:rPr lang="en-US" b="1" dirty="0" smtClean="0"/>
              <a:t>Corporate loans where preferential, </a:t>
            </a:r>
            <a:r>
              <a:rPr lang="en-US" b="1" dirty="0" err="1" smtClean="0"/>
              <a:t>extortional</a:t>
            </a:r>
            <a:r>
              <a:rPr lang="en-US" b="1" dirty="0" smtClean="0"/>
              <a:t>, fraudulent transactions and diversion of funds is observed should be referred to NCLT.</a:t>
            </a:r>
          </a:p>
          <a:p>
            <a:pPr algn="just"/>
            <a:r>
              <a:rPr lang="en-US" b="1" dirty="0"/>
              <a:t>Corporate Loans which are backed by strong collaterals of promoters/directors/guarantors can be recovered under DRT or SARFAESI Act &amp; may not be referred to NCLT.</a:t>
            </a:r>
          </a:p>
          <a:p>
            <a:pPr marL="0" indent="0" algn="just">
              <a:buNone/>
            </a:pPr>
            <a:endParaRPr lang="en-US" b="1" dirty="0"/>
          </a:p>
          <a:p>
            <a:pPr algn="just"/>
            <a:endParaRPr lang="en-US" b="1" dirty="0" smtClean="0"/>
          </a:p>
          <a:p>
            <a:pPr marL="0" indent="0" algn="just">
              <a:buNone/>
            </a:pPr>
            <a:endParaRPr lang="en-US" sz="2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1815628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873" y="954305"/>
            <a:ext cx="10515600" cy="1325563"/>
          </a:xfrm>
        </p:spPr>
        <p:txBody>
          <a:bodyPr>
            <a:normAutofit/>
          </a:bodyPr>
          <a:lstStyle/>
          <a:p>
            <a:r>
              <a:rPr lang="en-US" sz="3600" dirty="0">
                <a:solidFill>
                  <a:schemeClr val="accent5">
                    <a:lumMod val="75000"/>
                  </a:schemeClr>
                </a:solidFill>
                <a:latin typeface="Britannic Bold" panose="020B0903060703020204" pitchFamily="34" charset="0"/>
              </a:rPr>
              <a:t>Can Banks avoid IBC &amp; not refer cases to NCLT</a:t>
            </a:r>
          </a:p>
        </p:txBody>
      </p:sp>
      <p:sp>
        <p:nvSpPr>
          <p:cNvPr id="3" name="Content Placeholder 2"/>
          <p:cNvSpPr>
            <a:spLocks noGrp="1"/>
          </p:cNvSpPr>
          <p:nvPr>
            <p:ph idx="1"/>
          </p:nvPr>
        </p:nvSpPr>
        <p:spPr>
          <a:xfrm>
            <a:off x="838200" y="2182885"/>
            <a:ext cx="10515600" cy="3994077"/>
          </a:xfrm>
        </p:spPr>
        <p:txBody>
          <a:bodyPr>
            <a:normAutofit fontScale="92500"/>
          </a:bodyPr>
          <a:lstStyle/>
          <a:p>
            <a:pPr algn="just"/>
            <a:r>
              <a:rPr lang="en-US" b="1" dirty="0"/>
              <a:t>If there is default the operational creditor or the corporate </a:t>
            </a:r>
            <a:r>
              <a:rPr lang="en-US" b="1" dirty="0" smtClean="0"/>
              <a:t>debtor itself  </a:t>
            </a:r>
            <a:r>
              <a:rPr lang="en-US" b="1" dirty="0"/>
              <a:t>can approach NCLT for </a:t>
            </a:r>
            <a:r>
              <a:rPr lang="en-US" b="1" dirty="0" smtClean="0"/>
              <a:t>CIRP</a:t>
            </a:r>
          </a:p>
          <a:p>
            <a:pPr algn="just"/>
            <a:r>
              <a:rPr lang="en-US" b="1" dirty="0" smtClean="0"/>
              <a:t>Recently, class of creditors have been added – </a:t>
            </a:r>
            <a:r>
              <a:rPr lang="en-US" b="1" dirty="0" err="1" smtClean="0"/>
              <a:t>Allottees</a:t>
            </a:r>
            <a:r>
              <a:rPr lang="en-US" b="1" dirty="0" smtClean="0"/>
              <a:t> ( Home Buyers &amp; Commercial Space) as Financial Creditors, they can move NCLT.</a:t>
            </a:r>
            <a:endParaRPr lang="en-US" b="1" dirty="0"/>
          </a:p>
          <a:p>
            <a:pPr algn="just"/>
            <a:r>
              <a:rPr lang="en-US" b="1" dirty="0"/>
              <a:t>In such cases the Banks or Financial Creditors have to file their claims even though CIRP has not been initiated by them.</a:t>
            </a:r>
          </a:p>
          <a:p>
            <a:pPr algn="just"/>
            <a:r>
              <a:rPr lang="en-US" b="1" dirty="0"/>
              <a:t>They have to act as COC as per the IBC and participate in CIRP.</a:t>
            </a:r>
          </a:p>
          <a:p>
            <a:pPr algn="just"/>
            <a:r>
              <a:rPr lang="en-US" b="1" dirty="0"/>
              <a:t>Thus, Banks can’t take an infinite stand not to refer the cases to NCLT.      </a:t>
            </a:r>
          </a:p>
          <a:p>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647231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873" y="954305"/>
            <a:ext cx="10515600" cy="1325563"/>
          </a:xfrm>
        </p:spPr>
        <p:txBody>
          <a:bodyPr>
            <a:normAutofit/>
          </a:bodyPr>
          <a:lstStyle/>
          <a:p>
            <a:pPr algn="ctr"/>
            <a:r>
              <a:rPr lang="en-US" sz="3600" dirty="0" smtClean="0">
                <a:solidFill>
                  <a:schemeClr val="accent5">
                    <a:lumMod val="75000"/>
                  </a:schemeClr>
                </a:solidFill>
                <a:latin typeface="Britannic Bold" panose="020B0903060703020204" pitchFamily="34" charset="0"/>
              </a:rPr>
              <a:t>Challenges in adoption of IBC at Bank Zonal/Regional offices and Branches in particular</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2182885"/>
            <a:ext cx="10515600" cy="3994077"/>
          </a:xfrm>
        </p:spPr>
        <p:txBody>
          <a:bodyPr>
            <a:normAutofit fontScale="92500" lnSpcReduction="20000"/>
          </a:bodyPr>
          <a:lstStyle/>
          <a:p>
            <a:r>
              <a:rPr lang="en-US" b="1" dirty="0" smtClean="0"/>
              <a:t>Corporate loans accounts showing signs are insolvency</a:t>
            </a:r>
          </a:p>
          <a:p>
            <a:r>
              <a:rPr lang="en-US" b="1" dirty="0" smtClean="0"/>
              <a:t>Urban branches of Banks would mostly have Corporate Accounts showing insolvent tendencies.</a:t>
            </a:r>
          </a:p>
          <a:p>
            <a:r>
              <a:rPr lang="en-US" b="1" dirty="0" smtClean="0"/>
              <a:t>Though guidelines have been issued by Head Offices- for branches to follow, but branch staff specially public sector is over occupied to read &amp; note them.</a:t>
            </a:r>
          </a:p>
          <a:p>
            <a:r>
              <a:rPr lang="en-US" b="1" dirty="0" smtClean="0"/>
              <a:t>Large corporate branches do have NCLT desks, but staff of other major branches have to handle it along with other tasks.</a:t>
            </a:r>
          </a:p>
          <a:p>
            <a:r>
              <a:rPr lang="en-US" b="1" dirty="0" smtClean="0"/>
              <a:t>Frequent interactions, seminars or one day training modules of NCLT </a:t>
            </a:r>
            <a:r>
              <a:rPr lang="en-US" b="1" dirty="0" smtClean="0"/>
              <a:t>should </a:t>
            </a:r>
            <a:r>
              <a:rPr lang="en-US" b="1" dirty="0" smtClean="0"/>
              <a:t>be held, and staff should be made aware of IBC provisions &amp; Bank’s guidelines.</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240904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039" y="373171"/>
            <a:ext cx="10515600" cy="1325563"/>
          </a:xfrm>
        </p:spPr>
        <p:txBody>
          <a:bodyPr>
            <a:normAutofit/>
          </a:bodyPr>
          <a:lstStyle/>
          <a:p>
            <a:pPr algn="ctr"/>
            <a:r>
              <a:rPr lang="en-US" sz="3600" dirty="0" smtClean="0">
                <a:solidFill>
                  <a:schemeClr val="accent5">
                    <a:lumMod val="75000"/>
                  </a:schemeClr>
                </a:solidFill>
                <a:latin typeface="Britannic Bold" panose="020B0903060703020204" pitchFamily="34" charset="0"/>
              </a:rPr>
              <a:t>Major </a:t>
            </a:r>
            <a:r>
              <a:rPr lang="en-US" sz="3600" dirty="0">
                <a:solidFill>
                  <a:schemeClr val="accent5">
                    <a:lumMod val="75000"/>
                  </a:schemeClr>
                </a:solidFill>
                <a:latin typeface="Britannic Bold" panose="020B0903060703020204" pitchFamily="34" charset="0"/>
              </a:rPr>
              <a:t>Involvement </a:t>
            </a:r>
            <a:r>
              <a:rPr lang="en-US" sz="3600" dirty="0" smtClean="0">
                <a:solidFill>
                  <a:schemeClr val="accent5">
                    <a:lumMod val="75000"/>
                  </a:schemeClr>
                </a:solidFill>
                <a:latin typeface="Britannic Bold" panose="020B0903060703020204" pitchFamily="34" charset="0"/>
              </a:rPr>
              <a:t>of </a:t>
            </a:r>
            <a:r>
              <a:rPr lang="en-US" sz="3600" dirty="0">
                <a:solidFill>
                  <a:schemeClr val="accent5">
                    <a:lumMod val="75000"/>
                  </a:schemeClr>
                </a:solidFill>
                <a:latin typeface="Britannic Bold" panose="020B0903060703020204" pitchFamily="34" charset="0"/>
              </a:rPr>
              <a:t>Bankers </a:t>
            </a:r>
            <a:r>
              <a:rPr lang="en-US" sz="3600" dirty="0" smtClean="0">
                <a:solidFill>
                  <a:schemeClr val="accent5">
                    <a:lumMod val="75000"/>
                  </a:schemeClr>
                </a:solidFill>
                <a:latin typeface="Britannic Bold" panose="020B0903060703020204" pitchFamily="34" charset="0"/>
              </a:rPr>
              <a:t>in </a:t>
            </a:r>
            <a:r>
              <a:rPr lang="en-US" sz="3600" dirty="0">
                <a:solidFill>
                  <a:schemeClr val="accent5">
                    <a:lumMod val="75000"/>
                  </a:schemeClr>
                </a:solidFill>
                <a:latin typeface="Britannic Bold" panose="020B0903060703020204" pitchFamily="34" charset="0"/>
              </a:rPr>
              <a:t>m</a:t>
            </a:r>
            <a:r>
              <a:rPr lang="en-US" sz="3600" dirty="0" smtClean="0">
                <a:solidFill>
                  <a:schemeClr val="accent5">
                    <a:lumMod val="75000"/>
                  </a:schemeClr>
                </a:solidFill>
                <a:latin typeface="Britannic Bold" panose="020B0903060703020204" pitchFamily="34" charset="0"/>
              </a:rPr>
              <a:t>atters &amp; Decision Making during CIRP</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838200" y="1579408"/>
            <a:ext cx="10515600" cy="5278592"/>
          </a:xfrm>
        </p:spPr>
        <p:txBody>
          <a:bodyPr>
            <a:normAutofit fontScale="32500" lnSpcReduction="20000"/>
          </a:bodyPr>
          <a:lstStyle/>
          <a:p>
            <a:pPr algn="just"/>
            <a:r>
              <a:rPr lang="en-US" sz="6200" b="1" dirty="0" smtClean="0"/>
              <a:t>Appointment of IRP &amp; RP</a:t>
            </a:r>
          </a:p>
          <a:p>
            <a:pPr marL="0" indent="0" algn="just">
              <a:buNone/>
            </a:pPr>
            <a:r>
              <a:rPr lang="en-US" sz="5000" b="1" dirty="0"/>
              <a:t>	</a:t>
            </a:r>
            <a:r>
              <a:rPr lang="en-US" sz="5000" b="1" dirty="0" smtClean="0"/>
              <a:t>	- </a:t>
            </a:r>
            <a:r>
              <a:rPr lang="en-US" sz="5500" b="1" dirty="0" smtClean="0"/>
              <a:t>Calling EOI (Technical &amp; Financial Bids)</a:t>
            </a:r>
          </a:p>
          <a:p>
            <a:pPr marL="0" indent="0" algn="just">
              <a:buNone/>
            </a:pPr>
            <a:r>
              <a:rPr lang="en-US" sz="5000" b="1" dirty="0"/>
              <a:t>	</a:t>
            </a:r>
            <a:r>
              <a:rPr lang="en-US" sz="5000" b="1" dirty="0" smtClean="0"/>
              <a:t>	- </a:t>
            </a:r>
            <a:r>
              <a:rPr lang="en-US" sz="5500" b="1" dirty="0" smtClean="0"/>
              <a:t>Technical Qualifications</a:t>
            </a:r>
            <a:r>
              <a:rPr lang="en-US" sz="5000" b="1" dirty="0" smtClean="0"/>
              <a:t>- How many cases handled as CIRP?</a:t>
            </a:r>
          </a:p>
          <a:p>
            <a:pPr marL="0" indent="0" algn="just">
              <a:buNone/>
            </a:pPr>
            <a:r>
              <a:rPr lang="en-US" sz="5000" b="1" dirty="0"/>
              <a:t>	</a:t>
            </a:r>
            <a:r>
              <a:rPr lang="en-US" sz="5000" b="1" dirty="0" smtClean="0"/>
              <a:t>		</a:t>
            </a:r>
            <a:r>
              <a:rPr lang="en-US" sz="5000" b="1" dirty="0"/>
              <a:t>	 </a:t>
            </a:r>
            <a:r>
              <a:rPr lang="en-US" sz="5000" b="1" dirty="0" smtClean="0"/>
              <a:t>          - How many resolution plans achieved?</a:t>
            </a:r>
          </a:p>
          <a:p>
            <a:pPr marL="0" indent="0" algn="just">
              <a:buNone/>
            </a:pPr>
            <a:r>
              <a:rPr lang="en-US" sz="5000" b="1" dirty="0"/>
              <a:t>	</a:t>
            </a:r>
            <a:r>
              <a:rPr lang="en-US" sz="5000" b="1" dirty="0" smtClean="0"/>
              <a:t>			           - How many went for Liquidation?</a:t>
            </a:r>
          </a:p>
          <a:p>
            <a:pPr marL="0" indent="0" algn="just">
              <a:buNone/>
            </a:pPr>
            <a:r>
              <a:rPr lang="en-US" sz="5000" b="1" dirty="0"/>
              <a:t>	</a:t>
            </a:r>
            <a:r>
              <a:rPr lang="en-US" sz="5000" b="1" dirty="0" smtClean="0"/>
              <a:t>			           -Whether backed by Insolvency Professional Entity?</a:t>
            </a:r>
          </a:p>
          <a:p>
            <a:pPr marL="0" indent="0" algn="just">
              <a:buNone/>
            </a:pPr>
            <a:r>
              <a:rPr lang="en-US" sz="5000" b="1" dirty="0" smtClean="0"/>
              <a:t>				           - IT Infrastructure &amp; Board rooms, VC faculty</a:t>
            </a:r>
          </a:p>
          <a:p>
            <a:pPr marL="0" indent="0" algn="just">
              <a:buNone/>
            </a:pPr>
            <a:r>
              <a:rPr lang="en-US" sz="5000" b="1" dirty="0"/>
              <a:t>	</a:t>
            </a:r>
            <a:r>
              <a:rPr lang="en-US" sz="5000" b="1" dirty="0" smtClean="0"/>
              <a:t>			           - Who are in the core team of IRP/IP?</a:t>
            </a:r>
          </a:p>
          <a:p>
            <a:pPr marL="0" indent="0" algn="just">
              <a:buNone/>
            </a:pPr>
            <a:r>
              <a:rPr lang="en-US" sz="5000" b="1" dirty="0"/>
              <a:t>	</a:t>
            </a:r>
            <a:r>
              <a:rPr lang="en-US" sz="5000" b="1" dirty="0" smtClean="0"/>
              <a:t>			           - Domain Experts available</a:t>
            </a:r>
          </a:p>
          <a:p>
            <a:pPr marL="0" indent="0" algn="just">
              <a:buNone/>
            </a:pPr>
            <a:r>
              <a:rPr lang="en-US" sz="5000" b="1" dirty="0"/>
              <a:t>	</a:t>
            </a:r>
            <a:r>
              <a:rPr lang="en-US" sz="5000" b="1" dirty="0" smtClean="0"/>
              <a:t>			           - Consultants available</a:t>
            </a:r>
          </a:p>
          <a:p>
            <a:pPr marL="0" indent="0" algn="just">
              <a:buNone/>
            </a:pPr>
            <a:r>
              <a:rPr lang="en-US" sz="5000" b="1" dirty="0"/>
              <a:t>	</a:t>
            </a:r>
            <a:r>
              <a:rPr lang="en-US" sz="5000" b="1" dirty="0" smtClean="0"/>
              <a:t>	- </a:t>
            </a:r>
            <a:r>
              <a:rPr lang="en-US" sz="5500" b="1" dirty="0" smtClean="0"/>
              <a:t>Financial Bid- IRP Period</a:t>
            </a:r>
            <a:r>
              <a:rPr lang="en-US" sz="5000" b="1" dirty="0" smtClean="0"/>
              <a:t>- Professional Fees of IRP for IRP period </a:t>
            </a:r>
          </a:p>
          <a:p>
            <a:pPr marL="0" indent="0" algn="just">
              <a:buNone/>
            </a:pPr>
            <a:r>
              <a:rPr lang="en-US" sz="5000" b="1" dirty="0"/>
              <a:t>	</a:t>
            </a:r>
            <a:r>
              <a:rPr lang="en-US" sz="5000" b="1" dirty="0" smtClean="0"/>
              <a:t>			            - Industry Expert required to be engaged costs</a:t>
            </a:r>
          </a:p>
          <a:p>
            <a:pPr marL="0" indent="0" algn="just">
              <a:buNone/>
            </a:pPr>
            <a:r>
              <a:rPr lang="en-US" sz="5000" b="1" dirty="0"/>
              <a:t>	</a:t>
            </a:r>
            <a:r>
              <a:rPr lang="en-US" sz="5000" b="1" dirty="0" smtClean="0"/>
              <a:t>			            - Manager required to run day to day operations</a:t>
            </a:r>
          </a:p>
          <a:p>
            <a:pPr marL="0" indent="0" algn="just">
              <a:buNone/>
            </a:pPr>
            <a:r>
              <a:rPr lang="en-US" sz="5000" b="1" dirty="0"/>
              <a:t>	</a:t>
            </a:r>
            <a:r>
              <a:rPr lang="en-US" sz="5000" b="1" dirty="0" smtClean="0"/>
              <a:t>			            - Chartered Accountants required for accounting purposes</a:t>
            </a:r>
          </a:p>
          <a:p>
            <a:pPr marL="0" indent="0" algn="just">
              <a:buNone/>
            </a:pPr>
            <a:r>
              <a:rPr lang="en-US" sz="5000" b="1" dirty="0"/>
              <a:t>	</a:t>
            </a:r>
            <a:r>
              <a:rPr lang="en-US" sz="5000" b="1" dirty="0" smtClean="0"/>
              <a:t>			            - IT experts during IRP</a:t>
            </a:r>
          </a:p>
          <a:p>
            <a:pPr marL="0" indent="0" algn="just">
              <a:buNone/>
            </a:pPr>
            <a:r>
              <a:rPr lang="en-US" sz="5000" b="1" dirty="0"/>
              <a:t>	</a:t>
            </a:r>
            <a:r>
              <a:rPr lang="en-US" sz="5000" b="1" dirty="0" smtClean="0"/>
              <a:t>		</a:t>
            </a:r>
            <a:r>
              <a:rPr lang="en-US" sz="5500" b="1" dirty="0" smtClean="0"/>
              <a:t>        - RP Period</a:t>
            </a:r>
            <a:r>
              <a:rPr lang="en-US" sz="5000" b="1" dirty="0" smtClean="0"/>
              <a:t>- </a:t>
            </a:r>
            <a:r>
              <a:rPr lang="en-US" sz="5000" b="1" dirty="0" err="1" smtClean="0"/>
              <a:t>CoC</a:t>
            </a:r>
            <a:r>
              <a:rPr lang="en-US" sz="5000" b="1" dirty="0" smtClean="0"/>
              <a:t> deliberates the requirement, negotiates the fess, fixes it.</a:t>
            </a:r>
          </a:p>
          <a:p>
            <a:pPr marL="0" indent="0" algn="just">
              <a:buNone/>
            </a:pPr>
            <a:r>
              <a:rPr lang="en-US" sz="5000" b="1" dirty="0"/>
              <a:t>	</a:t>
            </a:r>
            <a:r>
              <a:rPr lang="en-US" sz="5000" b="1" dirty="0" smtClean="0"/>
              <a:t>			</a:t>
            </a:r>
          </a:p>
          <a:p>
            <a:pPr marL="0" indent="0" algn="just">
              <a:buNone/>
            </a:pPr>
            <a:endParaRPr lang="en-US" b="1"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3632869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185" y="103030"/>
            <a:ext cx="10683231" cy="1452816"/>
          </a:xfrm>
        </p:spPr>
        <p:txBody>
          <a:bodyPr>
            <a:normAutofit/>
          </a:bodyPr>
          <a:lstStyle/>
          <a:p>
            <a:r>
              <a:rPr lang="en-US" sz="3600" dirty="0" smtClean="0">
                <a:solidFill>
                  <a:schemeClr val="accent5">
                    <a:lumMod val="75000"/>
                  </a:schemeClr>
                </a:solidFill>
                <a:latin typeface="Britannic Bold" panose="020B0903060703020204" pitchFamily="34" charset="0"/>
              </a:rPr>
              <a:t>Interim Finance (IF)</a:t>
            </a:r>
            <a:endParaRPr lang="en-US" sz="3600" dirty="0">
              <a:solidFill>
                <a:schemeClr val="accent5">
                  <a:lumMod val="75000"/>
                </a:schemeClr>
              </a:solidFill>
              <a:latin typeface="Britannic Bold" panose="020B0903060703020204" pitchFamily="34" charset="0"/>
            </a:endParaRPr>
          </a:p>
        </p:txBody>
      </p:sp>
      <p:sp>
        <p:nvSpPr>
          <p:cNvPr id="3" name="Content Placeholder 2"/>
          <p:cNvSpPr>
            <a:spLocks noGrp="1"/>
          </p:cNvSpPr>
          <p:nvPr>
            <p:ph idx="1"/>
          </p:nvPr>
        </p:nvSpPr>
        <p:spPr>
          <a:xfrm>
            <a:off x="1288958" y="1214584"/>
            <a:ext cx="10515600" cy="5309046"/>
          </a:xfrm>
        </p:spPr>
        <p:txBody>
          <a:bodyPr>
            <a:normAutofit lnSpcReduction="10000"/>
          </a:bodyPr>
          <a:lstStyle/>
          <a:p>
            <a:pPr algn="just"/>
            <a:r>
              <a:rPr lang="en-US" b="1" dirty="0" smtClean="0"/>
              <a:t>Required to run to concern - if cash flows are not sufficient</a:t>
            </a:r>
          </a:p>
          <a:p>
            <a:pPr algn="just"/>
            <a:r>
              <a:rPr lang="en-US" b="1" dirty="0" smtClean="0"/>
              <a:t>Best situation is if secured FCs themselves come up &amp; offer IF at reasonable terms.</a:t>
            </a:r>
          </a:p>
          <a:p>
            <a:pPr algn="just"/>
            <a:r>
              <a:rPr lang="en-US" b="1" dirty="0" smtClean="0"/>
              <a:t>This will avoid time consumed in creation &amp; registration of charge, will avoid days. Otherwise, any outsider ready to finance may ask for Charge registration.</a:t>
            </a:r>
          </a:p>
          <a:p>
            <a:pPr algn="just"/>
            <a:endParaRPr lang="en-US" b="1" dirty="0" smtClean="0"/>
          </a:p>
          <a:p>
            <a:pPr marL="0" indent="0" algn="just">
              <a:buNone/>
            </a:pPr>
            <a:r>
              <a:rPr lang="en-US" sz="3600" b="1" dirty="0" smtClean="0">
                <a:solidFill>
                  <a:schemeClr val="accent5">
                    <a:lumMod val="75000"/>
                  </a:schemeClr>
                </a:solidFill>
                <a:latin typeface="Britannic Bold" panose="020B0903060703020204" pitchFamily="34" charset="0"/>
              </a:rPr>
              <a:t>Information Memorandum</a:t>
            </a:r>
          </a:p>
          <a:p>
            <a:pPr algn="just"/>
            <a:r>
              <a:rPr lang="en-US" b="1" dirty="0" smtClean="0"/>
              <a:t>To do in-depth examination of IM to understand size &amp; scale of insolvency</a:t>
            </a:r>
          </a:p>
          <a:p>
            <a:pPr algn="just"/>
            <a:r>
              <a:rPr lang="en-US" b="1" dirty="0" smtClean="0"/>
              <a:t>There may be new found facts which were not in the knowledge of Bankers through they had given finance to the Corporate Debtor.</a:t>
            </a:r>
          </a:p>
          <a:p>
            <a:pPr marL="0" indent="0" algn="just">
              <a:buNone/>
            </a:pPr>
            <a:endParaRPr lang="en-US" b="1"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2534164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186" y="229812"/>
            <a:ext cx="10683231" cy="1569492"/>
          </a:xfrm>
        </p:spPr>
        <p:txBody>
          <a:bodyPr>
            <a:normAutofit/>
          </a:bodyPr>
          <a:lstStyle/>
          <a:p>
            <a:pPr marL="0" indent="0"/>
            <a:r>
              <a:rPr lang="en-US" sz="3600" b="1" dirty="0">
                <a:solidFill>
                  <a:schemeClr val="accent5">
                    <a:lumMod val="75000"/>
                  </a:schemeClr>
                </a:solidFill>
                <a:latin typeface="Britannic Bold" panose="020B0903060703020204" pitchFamily="34" charset="0"/>
              </a:rPr>
              <a:t>Finalizing Eligibility of Prospective Resolution Applicants </a:t>
            </a:r>
            <a:r>
              <a:rPr lang="en-US" sz="3600" b="1" dirty="0" smtClean="0">
                <a:solidFill>
                  <a:schemeClr val="accent5">
                    <a:lumMod val="75000"/>
                  </a:schemeClr>
                </a:solidFill>
                <a:latin typeface="Britannic Bold" panose="020B0903060703020204" pitchFamily="34" charset="0"/>
              </a:rPr>
              <a:t>(PRAs) under </a:t>
            </a:r>
            <a:r>
              <a:rPr lang="en-US" sz="3600" b="1" dirty="0">
                <a:solidFill>
                  <a:schemeClr val="accent5">
                    <a:lumMod val="75000"/>
                  </a:schemeClr>
                </a:solidFill>
                <a:latin typeface="Britannic Bold" panose="020B0903060703020204" pitchFamily="34" charset="0"/>
              </a:rPr>
              <a:t>Expression of Interest</a:t>
            </a:r>
          </a:p>
        </p:txBody>
      </p:sp>
      <p:sp>
        <p:nvSpPr>
          <p:cNvPr id="3" name="Content Placeholder 2"/>
          <p:cNvSpPr>
            <a:spLocks noGrp="1"/>
          </p:cNvSpPr>
          <p:nvPr>
            <p:ph idx="1"/>
          </p:nvPr>
        </p:nvSpPr>
        <p:spPr>
          <a:xfrm>
            <a:off x="922039" y="1578078"/>
            <a:ext cx="10515600" cy="5279922"/>
          </a:xfrm>
        </p:spPr>
        <p:txBody>
          <a:bodyPr>
            <a:noAutofit/>
          </a:bodyPr>
          <a:lstStyle/>
          <a:p>
            <a:pPr algn="just"/>
            <a:r>
              <a:rPr lang="en-US" sz="1600" b="1" dirty="0" smtClean="0"/>
              <a:t>What should be eligibility criteria fixed for PRA?</a:t>
            </a:r>
          </a:p>
          <a:p>
            <a:pPr algn="just"/>
            <a:r>
              <a:rPr lang="en-US" sz="1600" b="1" dirty="0" smtClean="0"/>
              <a:t>Their Net worth, experience, cash or cash equivalent availability</a:t>
            </a:r>
          </a:p>
          <a:p>
            <a:pPr algn="just"/>
            <a:r>
              <a:rPr lang="en-US" sz="1600" b="1" dirty="0" smtClean="0"/>
              <a:t>Whether consortium of PRAs to be permitted as PRAs, if yes what will be eligibility criteria for them</a:t>
            </a:r>
          </a:p>
          <a:p>
            <a:pPr marL="0" indent="0" algn="ctr">
              <a:buNone/>
            </a:pPr>
            <a:r>
              <a:rPr lang="en-US" sz="2000" b="1" dirty="0" smtClean="0">
                <a:solidFill>
                  <a:schemeClr val="accent5">
                    <a:lumMod val="75000"/>
                  </a:schemeClr>
                </a:solidFill>
                <a:latin typeface="Britannic Bold" panose="020B0903060703020204" pitchFamily="34" charset="0"/>
              </a:rPr>
              <a:t>Evaluation Matrix</a:t>
            </a:r>
            <a:endParaRPr lang="en-US" sz="2000" b="1" dirty="0" smtClean="0">
              <a:latin typeface="+mj-lt"/>
            </a:endParaRPr>
          </a:p>
          <a:p>
            <a:r>
              <a:rPr lang="en-US" sz="1600" b="1" dirty="0" smtClean="0"/>
              <a:t>It’s a matrix through which various RPs are compared &amp; evaluated.</a:t>
            </a:r>
          </a:p>
          <a:p>
            <a:r>
              <a:rPr lang="en-US" sz="1600" b="1" dirty="0" smtClean="0"/>
              <a:t>Quantitative Parameters - Upfront Cash recovery, NPV of Continuing Portion of Debt, Term of continuing portion of 			              debt, </a:t>
            </a:r>
          </a:p>
          <a:p>
            <a:pPr marL="0" indent="0">
              <a:buNone/>
            </a:pPr>
            <a:r>
              <a:rPr lang="en-US" sz="1600" b="1" dirty="0"/>
              <a:t>	</a:t>
            </a:r>
            <a:r>
              <a:rPr lang="en-US" sz="1600" b="1" dirty="0" smtClean="0"/>
              <a:t>	           - Interest rate offered, Equity upside/right of recompense/position additives of existing lenders</a:t>
            </a:r>
          </a:p>
          <a:p>
            <a:pPr marL="0" indent="0">
              <a:buNone/>
            </a:pPr>
            <a:r>
              <a:rPr lang="en-US" sz="1600" b="1" dirty="0"/>
              <a:t>	</a:t>
            </a:r>
            <a:r>
              <a:rPr lang="en-US" sz="1600" b="1" dirty="0" smtClean="0"/>
              <a:t>	           - Fresh Equity infusion and its time period, How interest of all stake holders addressed</a:t>
            </a:r>
            <a:r>
              <a:rPr lang="en-US" sz="1600" b="1" dirty="0"/>
              <a:t>	</a:t>
            </a:r>
            <a:r>
              <a:rPr lang="en-US" sz="1600" b="1" dirty="0" smtClean="0"/>
              <a:t>			</a:t>
            </a:r>
          </a:p>
          <a:p>
            <a:r>
              <a:rPr lang="en-US" sz="1600" b="1" dirty="0" smtClean="0"/>
              <a:t>Qualitative Parameters - Experience of Resolution Applicant, Promoter group track record in honoring debt 			           commitments &amp; in turning around distressed entities</a:t>
            </a:r>
          </a:p>
          <a:p>
            <a:pPr marL="0" indent="0">
              <a:buNone/>
            </a:pPr>
            <a:r>
              <a:rPr lang="en-US" sz="1600" b="1" dirty="0"/>
              <a:t>	</a:t>
            </a:r>
            <a:r>
              <a:rPr lang="en-US" sz="1600" b="1" dirty="0" smtClean="0"/>
              <a:t>	        - Record of regulatory compliances, financial strength for the RA and group</a:t>
            </a:r>
          </a:p>
          <a:p>
            <a:pPr marL="0" indent="0">
              <a:buNone/>
            </a:pPr>
            <a:r>
              <a:rPr lang="en-US" sz="1600" b="1" dirty="0" smtClean="0"/>
              <a:t>		        - External Credit Rating (of flagship company), RA’s group specialization in any industry segment</a:t>
            </a:r>
          </a:p>
          <a:p>
            <a:pPr marL="0" indent="0">
              <a:buNone/>
            </a:pPr>
            <a:r>
              <a:rPr lang="en-US" sz="1600" b="1" dirty="0"/>
              <a:t>	</a:t>
            </a:r>
            <a:r>
              <a:rPr lang="en-US" sz="1600" b="1" dirty="0" smtClean="0"/>
              <a:t>	        - Availability of additional collateral security and personal/ corporate guarantee &amp; value thereof </a:t>
            </a:r>
          </a:p>
          <a:p>
            <a:r>
              <a:rPr lang="en-US" sz="1600" b="1" dirty="0" smtClean="0"/>
              <a:t>What should be mix of such parameters, weightage between Quantitative or Qualitative (say 70:30 or 80:30)</a:t>
            </a:r>
            <a:endParaRPr lang="en-US" sz="16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1862" y="103029"/>
            <a:ext cx="1111555" cy="1111555"/>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423" y="103029"/>
            <a:ext cx="690334" cy="1111555"/>
          </a:xfrm>
          <a:prstGeom prst="rect">
            <a:avLst/>
          </a:prstGeom>
        </p:spPr>
      </p:pic>
    </p:spTree>
    <p:extLst>
      <p:ext uri="{BB962C8B-B14F-4D97-AF65-F5344CB8AC3E}">
        <p14:creationId xmlns:p14="http://schemas.microsoft.com/office/powerpoint/2010/main" val="1294362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2663</TotalTime>
  <Words>1722</Words>
  <Application>Microsoft Office PowerPoint</Application>
  <PresentationFormat>Widescreen</PresentationFormat>
  <Paragraphs>171</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MS PGothic</vt:lpstr>
      <vt:lpstr>Algerian</vt:lpstr>
      <vt:lpstr>Arial</vt:lpstr>
      <vt:lpstr>Arial Rounded MT Bold</vt:lpstr>
      <vt:lpstr>Britannic Bold</vt:lpstr>
      <vt:lpstr>Calibri</vt:lpstr>
      <vt:lpstr>Calibri Light</vt:lpstr>
      <vt:lpstr>Georgia</vt:lpstr>
      <vt:lpstr>Office Theme</vt:lpstr>
      <vt:lpstr>Bankers’ Perspective ON IBC, 2016  PRESENTER  Deepak Maini - Insolvency professional Ex GM – Punjab &amp; Sind Bank  Partner in ASC INSOLVENCY SERVICES LLP  IPE registered with IBBI (Part of ASC GROUP)  </vt:lpstr>
      <vt:lpstr>PowerPoint Presentation</vt:lpstr>
      <vt:lpstr>PowerPoint Presentation</vt:lpstr>
      <vt:lpstr>What type of cases Banks can identify for referring to NCLT ?</vt:lpstr>
      <vt:lpstr>Can Banks avoid IBC &amp; not refer cases to NCLT</vt:lpstr>
      <vt:lpstr>Challenges in adoption of IBC at Bank Zonal/Regional offices and Branches in particular</vt:lpstr>
      <vt:lpstr>Major Involvement of Bankers in matters &amp; Decision Making during CIRP</vt:lpstr>
      <vt:lpstr>Interim Finance (IF)</vt:lpstr>
      <vt:lpstr>Finalizing Eligibility of Prospective Resolution Applicants (PRAs) under Expression of Interest</vt:lpstr>
      <vt:lpstr>Examination of feasibility &amp; Viability {section: 30(4)}</vt:lpstr>
      <vt:lpstr>Negotiations with PRAs for modifications, amendment in the RP</vt:lpstr>
      <vt:lpstr>IBBI – Circular – Dated- 10/08/2018</vt:lpstr>
      <vt:lpstr>Co-operation between IRP/RP &amp; CoC</vt:lpstr>
      <vt:lpstr>Advantages to Banks/Country</vt:lpstr>
      <vt:lpstr>Cont.</vt:lpstr>
      <vt:lpstr>Cont.</vt:lpstr>
      <vt:lpstr>What activities to watch &amp; how?</vt:lpstr>
      <vt:lpstr>ABOUT US</vt:lpstr>
      <vt:lpstr>CONTACT US</vt:lpstr>
      <vt:lpst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INSOLVENCY AND BANKRUPTCY CODE,2016 AND BANKER’S PERSPECTIVE</dc:title>
  <dc:creator>mahima</dc:creator>
  <cp:lastModifiedBy>admin</cp:lastModifiedBy>
  <cp:revision>572</cp:revision>
  <cp:lastPrinted>2018-09-19T08:20:47Z</cp:lastPrinted>
  <dcterms:created xsi:type="dcterms:W3CDTF">2017-12-08T06:01:45Z</dcterms:created>
  <dcterms:modified xsi:type="dcterms:W3CDTF">2018-09-19T09:07:23Z</dcterms:modified>
</cp:coreProperties>
</file>